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sldIdLst>
    <p:sldId id="256" r:id="rId2"/>
    <p:sldId id="257" r:id="rId3"/>
    <p:sldId id="258" r:id="rId4"/>
    <p:sldId id="259" r:id="rId5"/>
    <p:sldId id="260" r:id="rId6"/>
    <p:sldId id="261" r:id="rId7"/>
    <p:sldId id="277" r:id="rId8"/>
    <p:sldId id="263" r:id="rId9"/>
    <p:sldId id="264" r:id="rId10"/>
    <p:sldId id="265" r:id="rId11"/>
    <p:sldId id="266" r:id="rId12"/>
    <p:sldId id="284" r:id="rId13"/>
    <p:sldId id="267" r:id="rId14"/>
    <p:sldId id="268" r:id="rId15"/>
    <p:sldId id="269" r:id="rId16"/>
    <p:sldId id="283" r:id="rId17"/>
    <p:sldId id="270" r:id="rId18"/>
    <p:sldId id="274" r:id="rId1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snapToGrid="0">
      <p:cViewPr varScale="1">
        <p:scale>
          <a:sx n="69" d="100"/>
          <a:sy n="69" d="100"/>
        </p:scale>
        <p:origin x="73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40142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88121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485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305778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4929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70584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1623626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18198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414201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20006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86822143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1369777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187305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226030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DF71CB9D-EE5C-436A-B7D8-ABFA281B96B4}" type="datetimeFigureOut">
              <a:rPr lang="pt-BR" smtClean="0"/>
              <a:pPr/>
              <a:t>27/02/2024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33F722-99CE-4934-B387-8A385E918AEA}" type="slidenum">
              <a:rPr lang="pt-BR" smtClean="0"/>
              <a:pPr/>
              <a:t>‹nº›</a:t>
            </a:fld>
            <a:endParaRPr lang="pt-BR"/>
          </a:p>
        </p:txBody>
      </p:sp>
    </p:spTree>
    <p:extLst>
      <p:ext uri="{BB962C8B-B14F-4D97-AF65-F5344CB8AC3E}">
        <p14:creationId xmlns:p14="http://schemas.microsoft.com/office/powerpoint/2010/main" val="39760656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33F722-99CE-4934-B387-8A385E918AEA}" type="slidenum">
              <a:rPr lang="pt-BR" smtClean="0"/>
              <a:pPr/>
              <a:t>‹nº›</a:t>
            </a:fld>
            <a:endParaRPr lang="pt-BR"/>
          </a:p>
        </p:txBody>
      </p:sp>
      <p:sp>
        <p:nvSpPr>
          <p:cNvPr id="5" name="Date Placeholder 4"/>
          <p:cNvSpPr>
            <a:spLocks noGrp="1"/>
          </p:cNvSpPr>
          <p:nvPr>
            <p:ph type="dt" sz="half" idx="10"/>
          </p:nvPr>
        </p:nvSpPr>
        <p:spPr/>
        <p:txBody>
          <a:bodyPr/>
          <a:lstStyle/>
          <a:p>
            <a:fld id="{DF71CB9D-EE5C-436A-B7D8-ABFA281B96B4}" type="datetimeFigureOut">
              <a:rPr lang="pt-BR" smtClean="0"/>
              <a:pPr/>
              <a:t>27/02/2024</a:t>
            </a:fld>
            <a:endParaRPr lang="pt-BR"/>
          </a:p>
        </p:txBody>
      </p:sp>
    </p:spTree>
    <p:extLst>
      <p:ext uri="{BB962C8B-B14F-4D97-AF65-F5344CB8AC3E}">
        <p14:creationId xmlns:p14="http://schemas.microsoft.com/office/powerpoint/2010/main" val="353401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71CB9D-EE5C-436A-B7D8-ABFA281B96B4}" type="datetimeFigureOut">
              <a:rPr lang="pt-BR" smtClean="0"/>
              <a:pPr/>
              <a:t>27/02/2024</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33F722-99CE-4934-B387-8A385E918AEA}" type="slidenum">
              <a:rPr lang="pt-BR" smtClean="0"/>
              <a:pPr/>
              <a:t>‹nº›</a:t>
            </a:fld>
            <a:endParaRPr lang="pt-BR"/>
          </a:p>
        </p:txBody>
      </p:sp>
    </p:spTree>
    <p:extLst>
      <p:ext uri="{BB962C8B-B14F-4D97-AF65-F5344CB8AC3E}">
        <p14:creationId xmlns:p14="http://schemas.microsoft.com/office/powerpoint/2010/main" val="344441118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camara@novamamore.ro.leg.br"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305243"/>
            <a:ext cx="9144000" cy="2387600"/>
          </a:xfrm>
        </p:spPr>
        <p:txBody>
          <a:bodyPr>
            <a:normAutofit/>
          </a:bodyPr>
          <a:lstStyle/>
          <a:p>
            <a:pPr>
              <a:spcAft>
                <a:spcPts val="0"/>
              </a:spcAft>
              <a:tabLst>
                <a:tab pos="2700020" algn="ctr"/>
                <a:tab pos="5400040" algn="r"/>
                <a:tab pos="1268095" algn="l"/>
              </a:tabLst>
            </a:pPr>
            <a:br>
              <a:rPr lang="pt-BR" sz="4800" dirty="0">
                <a:effectLst/>
                <a:latin typeface="Arial" panose="020B0604020202020204" pitchFamily="34" charset="0"/>
                <a:ea typeface="Calibri" panose="020F0502020204030204" pitchFamily="34" charset="0"/>
                <a:cs typeface="Arial" panose="020B0604020202020204" pitchFamily="34" charset="0"/>
              </a:rPr>
            </a:br>
            <a:endParaRPr lang="pt-BR" dirty="0"/>
          </a:p>
        </p:txBody>
      </p:sp>
      <p:sp>
        <p:nvSpPr>
          <p:cNvPr id="3" name="Subtítulo 2"/>
          <p:cNvSpPr>
            <a:spLocks noGrp="1"/>
          </p:cNvSpPr>
          <p:nvPr>
            <p:ph type="subTitle" idx="1"/>
          </p:nvPr>
        </p:nvSpPr>
        <p:spPr>
          <a:xfrm>
            <a:off x="1524000" y="1142153"/>
            <a:ext cx="9144000" cy="1930227"/>
          </a:xfrm>
        </p:spPr>
        <p:txBody>
          <a:bodyPr/>
          <a:lstStyle/>
          <a:p>
            <a:pPr algn="ctr"/>
            <a:r>
              <a:rPr lang="pt-BR" sz="3200" b="1" dirty="0">
                <a:solidFill>
                  <a:schemeClr val="tx1"/>
                </a:solidFill>
                <a:latin typeface="Times New Roman" panose="02020603050405020304" pitchFamily="18" charset="0"/>
                <a:cs typeface="Times New Roman" panose="02020603050405020304" pitchFamily="18" charset="0"/>
              </a:rPr>
              <a:t>2º SEMESTRE DE 2023</a:t>
            </a:r>
          </a:p>
        </p:txBody>
      </p:sp>
      <p:pic>
        <p:nvPicPr>
          <p:cNvPr id="4" name="Imagem 3"/>
          <p:cNvPicPr/>
          <p:nvPr/>
        </p:nvPicPr>
        <p:blipFill>
          <a:blip r:embed="rId2" cstate="print"/>
          <a:srcRect/>
          <a:stretch>
            <a:fillRect/>
          </a:stretch>
        </p:blipFill>
        <p:spPr bwMode="auto">
          <a:xfrm>
            <a:off x="1698568" y="135573"/>
            <a:ext cx="628650" cy="572770"/>
          </a:xfrm>
          <a:prstGeom prst="rect">
            <a:avLst/>
          </a:prstGeom>
          <a:noFill/>
        </p:spPr>
      </p:pic>
      <p:sp>
        <p:nvSpPr>
          <p:cNvPr id="5" name="Retângulo 4"/>
          <p:cNvSpPr/>
          <p:nvPr/>
        </p:nvSpPr>
        <p:spPr>
          <a:xfrm>
            <a:off x="3106189" y="198269"/>
            <a:ext cx="6096000" cy="646331"/>
          </a:xfrm>
          <a:prstGeom prst="rect">
            <a:avLst/>
          </a:prstGeom>
        </p:spPr>
        <p:txBody>
          <a:bodyPr>
            <a:spAutoFit/>
          </a:bodyPr>
          <a:lstStyle/>
          <a:p>
            <a:pPr algn="ctr"/>
            <a:r>
              <a:rPr lang="pt-BR"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400" dirty="0">
                <a:effectLst/>
                <a:latin typeface="Times New Roman" panose="02020603050405020304" pitchFamily="18" charset="0"/>
                <a:ea typeface="Calibri" panose="020F0502020204030204" pitchFamily="34" charset="0"/>
                <a:cs typeface="Times New Roman" panose="02020603050405020304" pitchFamily="18" charset="0"/>
              </a:rPr>
            </a:br>
            <a:r>
              <a:rPr lang="pt-BR"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dirty="0">
              <a:latin typeface="Times New Roman" panose="02020603050405020304" pitchFamily="18" charset="0"/>
              <a:cs typeface="Times New Roman" panose="02020603050405020304" pitchFamily="18" charset="0"/>
            </a:endParaRPr>
          </a:p>
        </p:txBody>
      </p:sp>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850879"/>
            <a:ext cx="3399906" cy="2010107"/>
          </a:xfrm>
          <a:prstGeom prst="ellipse">
            <a:avLst/>
          </a:prstGeom>
          <a:ln>
            <a:noFill/>
          </a:ln>
          <a:effectLst>
            <a:softEdge rad="112500"/>
          </a:effectLst>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07780">
            <a:off x="1002276" y="2306799"/>
            <a:ext cx="4476184" cy="3357138"/>
          </a:xfrm>
          <a:prstGeom prst="rect">
            <a:avLst/>
          </a:prstGeom>
          <a:ln>
            <a:noFill/>
          </a:ln>
          <a:effectLst>
            <a:softEdge rad="112500"/>
          </a:effectLst>
        </p:spPr>
      </p:pic>
    </p:spTree>
    <p:extLst>
      <p:ext uri="{BB962C8B-B14F-4D97-AF65-F5344CB8AC3E}">
        <p14:creationId xmlns:p14="http://schemas.microsoft.com/office/powerpoint/2010/main" val="1053287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ço Reservado para Conteúdo 6"/>
          <p:cNvGraphicFramePr>
            <a:graphicFrameLocks noGrp="1"/>
          </p:cNvGraphicFramePr>
          <p:nvPr>
            <p:ph idx="1"/>
            <p:extLst>
              <p:ext uri="{D42A27DB-BD31-4B8C-83A1-F6EECF244321}">
                <p14:modId xmlns:p14="http://schemas.microsoft.com/office/powerpoint/2010/main" val="1374151775"/>
              </p:ext>
            </p:extLst>
          </p:nvPr>
        </p:nvGraphicFramePr>
        <p:xfrm>
          <a:off x="598516" y="2235977"/>
          <a:ext cx="8437419" cy="2377440"/>
        </p:xfrm>
        <a:graphic>
          <a:graphicData uri="http://schemas.openxmlformats.org/drawingml/2006/table">
            <a:tbl>
              <a:tblPr firstRow="1" bandRow="1">
                <a:tableStyleId>{5C22544A-7EE6-4342-B048-85BDC9FD1C3A}</a:tableStyleId>
              </a:tblPr>
              <a:tblGrid>
                <a:gridCol w="4613564">
                  <a:extLst>
                    <a:ext uri="{9D8B030D-6E8A-4147-A177-3AD203B41FA5}">
                      <a16:colId xmlns:a16="http://schemas.microsoft.com/office/drawing/2014/main" val="3308871963"/>
                    </a:ext>
                  </a:extLst>
                </a:gridCol>
                <a:gridCol w="3823855">
                  <a:extLst>
                    <a:ext uri="{9D8B030D-6E8A-4147-A177-3AD203B41FA5}">
                      <a16:colId xmlns:a16="http://schemas.microsoft.com/office/drawing/2014/main" val="151498430"/>
                    </a:ext>
                  </a:extLst>
                </a:gridCol>
              </a:tblGrid>
              <a:tr h="37084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solidFill>
                            <a:schemeClr val="bg1"/>
                          </a:solidFill>
                          <a:latin typeface="Times New Roman" panose="02020603050405020304" pitchFamily="18" charset="0"/>
                          <a:cs typeface="Times New Roman" panose="02020603050405020304" pitchFamily="18" charset="0"/>
                        </a:rPr>
                        <a:t>MESA</a:t>
                      </a:r>
                      <a:r>
                        <a:rPr lang="pt-BR" sz="2000" baseline="0" dirty="0">
                          <a:solidFill>
                            <a:schemeClr val="bg1"/>
                          </a:solidFill>
                          <a:latin typeface="Times New Roman" panose="02020603050405020304" pitchFamily="18" charset="0"/>
                          <a:cs typeface="Times New Roman" panose="02020603050405020304" pitchFamily="18" charset="0"/>
                        </a:rPr>
                        <a:t> DIRETORA</a:t>
                      </a:r>
                      <a:endParaRPr lang="pt-BR" sz="2000" dirty="0">
                        <a:solidFill>
                          <a:schemeClr val="bg1"/>
                        </a:solidFill>
                        <a:latin typeface="Times New Roman" panose="02020603050405020304" pitchFamily="18" charset="0"/>
                        <a:cs typeface="Times New Roman" panose="02020603050405020304" pitchFamily="18" charset="0"/>
                      </a:endParaRPr>
                    </a:p>
                  </a:txBody>
                  <a:tcPr/>
                </a:tc>
                <a:tc hMerge="1">
                  <a:txBody>
                    <a:bodyPr/>
                    <a:lstStyle/>
                    <a:p>
                      <a:endParaRPr lang="pt-BR"/>
                    </a:p>
                  </a:txBody>
                  <a:tcPr/>
                </a:tc>
                <a:extLst>
                  <a:ext uri="{0D108BD9-81ED-4DB2-BD59-A6C34878D82A}">
                    <a16:rowId xmlns:a16="http://schemas.microsoft.com/office/drawing/2014/main" val="322619625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a:solidFill>
                            <a:schemeClr val="tx1"/>
                          </a:solidFill>
                          <a:latin typeface="Times New Roman" panose="02020603050405020304" pitchFamily="18" charset="0"/>
                          <a:cs typeface="Times New Roman" panose="02020603050405020304" pitchFamily="18" charset="0"/>
                        </a:rPr>
                        <a:t>PROJETO DE LEI</a:t>
                      </a:r>
                    </a:p>
                  </a:txBody>
                  <a:tcPr anchor="ctr"/>
                </a:tc>
                <a:tc>
                  <a:txBody>
                    <a:bodyPr/>
                    <a:lstStyle/>
                    <a:p>
                      <a:pPr algn="ctr"/>
                      <a:r>
                        <a:rPr lang="pt-BR" sz="2000"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80471178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a:solidFill>
                            <a:schemeClr val="tx1"/>
                          </a:solidFill>
                          <a:latin typeface="Times New Roman" panose="02020603050405020304" pitchFamily="18" charset="0"/>
                          <a:cs typeface="Times New Roman" panose="02020603050405020304" pitchFamily="18" charset="0"/>
                        </a:rPr>
                        <a:t>DECRETO LEGISLATIVO</a:t>
                      </a:r>
                    </a:p>
                  </a:txBody>
                  <a:tcPr anchor="ctr"/>
                </a:tc>
                <a:tc>
                  <a:txBody>
                    <a:bodyPr/>
                    <a:lstStyle/>
                    <a:p>
                      <a:pPr algn="ctr"/>
                      <a:r>
                        <a:rPr lang="pt-BR" sz="2000"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414588986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a:solidFill>
                            <a:schemeClr val="tx1"/>
                          </a:solidFill>
                          <a:latin typeface="Times New Roman" panose="02020603050405020304" pitchFamily="18" charset="0"/>
                          <a:cs typeface="Times New Roman" panose="02020603050405020304" pitchFamily="18" charset="0"/>
                        </a:rPr>
                        <a:t>AUDIÊNCIA</a:t>
                      </a:r>
                      <a:r>
                        <a:rPr lang="pt-BR" sz="2000" baseline="0" dirty="0">
                          <a:solidFill>
                            <a:schemeClr val="tx1"/>
                          </a:solidFill>
                          <a:latin typeface="Times New Roman" panose="02020603050405020304" pitchFamily="18" charset="0"/>
                          <a:cs typeface="Times New Roman" panose="02020603050405020304" pitchFamily="18" charset="0"/>
                        </a:rPr>
                        <a:t> PÚBLICA</a:t>
                      </a:r>
                      <a:endParaRPr lang="pt-BR" sz="20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pt-BR" sz="2000" dirty="0">
                          <a:latin typeface="Times New Roman" panose="02020603050405020304" pitchFamily="18" charset="0"/>
                          <a:cs typeface="Times New Roman" panose="02020603050405020304" pitchFamily="18" charset="0"/>
                        </a:rPr>
                        <a:t>02</a:t>
                      </a:r>
                    </a:p>
                  </a:txBody>
                  <a:tcPr/>
                </a:tc>
                <a:extLst>
                  <a:ext uri="{0D108BD9-81ED-4DB2-BD59-A6C34878D82A}">
                    <a16:rowId xmlns:a16="http://schemas.microsoft.com/office/drawing/2014/main" val="16533622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a:solidFill>
                            <a:schemeClr val="tx1"/>
                          </a:solidFill>
                          <a:latin typeface="Times New Roman" panose="02020603050405020304" pitchFamily="18" charset="0"/>
                          <a:cs typeface="Times New Roman" panose="02020603050405020304" pitchFamily="18" charset="0"/>
                        </a:rPr>
                        <a:t>REQUERIMENTO</a:t>
                      </a:r>
                    </a:p>
                  </a:txBody>
                  <a:tcPr anchor="ctr"/>
                </a:tc>
                <a:tc>
                  <a:txBody>
                    <a:bodyPr/>
                    <a:lstStyle/>
                    <a:p>
                      <a:pPr algn="ctr"/>
                      <a:r>
                        <a:rPr lang="pt-BR" sz="2000" dirty="0">
                          <a:latin typeface="Times New Roman" panose="02020603050405020304" pitchFamily="18" charset="0"/>
                          <a:cs typeface="Times New Roman" panose="02020603050405020304" pitchFamily="18" charset="0"/>
                        </a:rPr>
                        <a:t>01</a:t>
                      </a:r>
                    </a:p>
                  </a:txBody>
                  <a:tcPr/>
                </a:tc>
                <a:extLst>
                  <a:ext uri="{0D108BD9-81ED-4DB2-BD59-A6C34878D82A}">
                    <a16:rowId xmlns:a16="http://schemas.microsoft.com/office/drawing/2014/main" val="84366425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a:solidFill>
                            <a:schemeClr val="tx1"/>
                          </a:solidFill>
                          <a:latin typeface="Times New Roman" panose="02020603050405020304" pitchFamily="18" charset="0"/>
                          <a:cs typeface="Times New Roman" panose="02020603050405020304" pitchFamily="18" charset="0"/>
                        </a:rPr>
                        <a:t>MOÇÃO</a:t>
                      </a:r>
                    </a:p>
                  </a:txBody>
                  <a:tcPr anchor="ctr"/>
                </a:tc>
                <a:tc>
                  <a:txBody>
                    <a:bodyPr/>
                    <a:lstStyle/>
                    <a:p>
                      <a:pPr algn="ctr"/>
                      <a:r>
                        <a:rPr lang="pt-BR" sz="2000" dirty="0">
                          <a:latin typeface="Times New Roman" panose="02020603050405020304" pitchFamily="18" charset="0"/>
                          <a:cs typeface="Times New Roman" panose="02020603050405020304" pitchFamily="18" charset="0"/>
                        </a:rPr>
                        <a:t>06</a:t>
                      </a:r>
                    </a:p>
                  </a:txBody>
                  <a:tcPr/>
                </a:tc>
                <a:extLst>
                  <a:ext uri="{0D108BD9-81ED-4DB2-BD59-A6C34878D82A}">
                    <a16:rowId xmlns:a16="http://schemas.microsoft.com/office/drawing/2014/main" val="831529261"/>
                  </a:ext>
                </a:extLst>
              </a:tr>
            </a:tbl>
          </a:graphicData>
        </a:graphic>
      </p:graphicFrame>
      <p:sp>
        <p:nvSpPr>
          <p:cNvPr id="4" name="Retângulo 3"/>
          <p:cNvSpPr/>
          <p:nvPr/>
        </p:nvSpPr>
        <p:spPr>
          <a:xfrm>
            <a:off x="2391294" y="56245"/>
            <a:ext cx="6096000" cy="584775"/>
          </a:xfrm>
          <a:prstGeom prst="rect">
            <a:avLst/>
          </a:prstGeom>
        </p:spPr>
        <p:txBody>
          <a:bodyPr>
            <a:spAutoFit/>
          </a:bodyPr>
          <a:lstStyle/>
          <a:p>
            <a:pPr algn="ctr"/>
            <a:r>
              <a:rPr lang="pt-BR" sz="16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200" dirty="0">
                <a:effectLst/>
                <a:latin typeface="Times New Roman" panose="02020603050405020304" pitchFamily="18" charset="0"/>
                <a:ea typeface="Calibri" panose="020F0502020204030204" pitchFamily="34" charset="0"/>
                <a:cs typeface="Times New Roman" panose="02020603050405020304" pitchFamily="18" charset="0"/>
              </a:rPr>
            </a:br>
            <a:r>
              <a:rPr lang="pt-BR" sz="16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6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2" cstate="print"/>
          <a:srcRect/>
          <a:stretch>
            <a:fillRect/>
          </a:stretch>
        </p:blipFill>
        <p:spPr bwMode="auto">
          <a:xfrm>
            <a:off x="2100348" y="73833"/>
            <a:ext cx="581892" cy="535767"/>
          </a:xfrm>
          <a:prstGeom prst="rect">
            <a:avLst/>
          </a:prstGeom>
          <a:noFill/>
        </p:spPr>
      </p:pic>
      <p:sp>
        <p:nvSpPr>
          <p:cNvPr id="6" name="Retângulo 5"/>
          <p:cNvSpPr/>
          <p:nvPr/>
        </p:nvSpPr>
        <p:spPr>
          <a:xfrm>
            <a:off x="1795550" y="915177"/>
            <a:ext cx="6916189" cy="523220"/>
          </a:xfrm>
          <a:prstGeom prst="rect">
            <a:avLst/>
          </a:prstGeom>
        </p:spPr>
        <p:txBody>
          <a:bodyPr wrap="square">
            <a:spAutoFit/>
          </a:bodyPr>
          <a:lstStyle/>
          <a:p>
            <a:r>
              <a:rPr lang="pt-BR" sz="2800" b="1" u="sng" dirty="0">
                <a:latin typeface="Times New Roman" panose="02020603050405020304" pitchFamily="18" charset="0"/>
                <a:cs typeface="Times New Roman" panose="02020603050405020304" pitchFamily="18" charset="0"/>
              </a:rPr>
              <a:t>PROPOSITURA DA MESA DIRETORA</a:t>
            </a:r>
          </a:p>
        </p:txBody>
      </p:sp>
    </p:spTree>
    <p:extLst>
      <p:ext uri="{BB962C8B-B14F-4D97-AF65-F5344CB8AC3E}">
        <p14:creationId xmlns:p14="http://schemas.microsoft.com/office/powerpoint/2010/main" val="225666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ço Reservado para Conteúdo 7"/>
          <p:cNvGraphicFramePr>
            <a:graphicFrameLocks noGrp="1"/>
          </p:cNvGraphicFramePr>
          <p:nvPr>
            <p:ph idx="1"/>
            <p:extLst>
              <p:ext uri="{D42A27DB-BD31-4B8C-83A1-F6EECF244321}">
                <p14:modId xmlns:p14="http://schemas.microsoft.com/office/powerpoint/2010/main" val="102170017"/>
              </p:ext>
            </p:extLst>
          </p:nvPr>
        </p:nvGraphicFramePr>
        <p:xfrm>
          <a:off x="365760" y="1590454"/>
          <a:ext cx="10307782" cy="5188531"/>
        </p:xfrm>
        <a:graphic>
          <a:graphicData uri="http://schemas.openxmlformats.org/drawingml/2006/table">
            <a:tbl>
              <a:tblPr firstRow="1" bandRow="1">
                <a:tableStyleId>{5C22544A-7EE6-4342-B048-85BDC9FD1C3A}</a:tableStyleId>
              </a:tblPr>
              <a:tblGrid>
                <a:gridCol w="2676698">
                  <a:extLst>
                    <a:ext uri="{9D8B030D-6E8A-4147-A177-3AD203B41FA5}">
                      <a16:colId xmlns:a16="http://schemas.microsoft.com/office/drawing/2014/main" val="3957745964"/>
                    </a:ext>
                  </a:extLst>
                </a:gridCol>
                <a:gridCol w="2402999">
                  <a:extLst>
                    <a:ext uri="{9D8B030D-6E8A-4147-A177-3AD203B41FA5}">
                      <a16:colId xmlns:a16="http://schemas.microsoft.com/office/drawing/2014/main" val="330385110"/>
                    </a:ext>
                  </a:extLst>
                </a:gridCol>
                <a:gridCol w="5228085">
                  <a:extLst>
                    <a:ext uri="{9D8B030D-6E8A-4147-A177-3AD203B41FA5}">
                      <a16:colId xmlns:a16="http://schemas.microsoft.com/office/drawing/2014/main" val="702776968"/>
                    </a:ext>
                  </a:extLst>
                </a:gridCol>
              </a:tblGrid>
              <a:tr h="278608">
                <a:tc>
                  <a:txBody>
                    <a:bodyPr/>
                    <a:lstStyle/>
                    <a:p>
                      <a:pPr algn="ctr">
                        <a:lnSpc>
                          <a:spcPct val="115000"/>
                        </a:lnSpc>
                        <a:spcAft>
                          <a:spcPts val="0"/>
                        </a:spcAft>
                      </a:pPr>
                      <a:r>
                        <a:rPr lang="pt-BR" sz="1400" b="1" dirty="0">
                          <a:solidFill>
                            <a:schemeClr val="tx1"/>
                          </a:solidFill>
                          <a:latin typeface="Times New Roman"/>
                          <a:ea typeface="Calibri"/>
                          <a:cs typeface="Times New Roman"/>
                        </a:rPr>
                        <a:t>PROJETO DE LEI N°</a:t>
                      </a:r>
                      <a:endParaRPr lang="pt-BR" sz="12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pt-BR" sz="1400" b="1" dirty="0">
                          <a:solidFill>
                            <a:schemeClr val="tx1"/>
                          </a:solidFill>
                          <a:latin typeface="Times New Roman"/>
                          <a:ea typeface="Calibri"/>
                          <a:cs typeface="Times New Roman"/>
                        </a:rPr>
                        <a:t>AUTORIA</a:t>
                      </a:r>
                      <a:endParaRPr lang="pt-BR" sz="12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tabLst>
                          <a:tab pos="4175125" algn="l"/>
                        </a:tabLst>
                      </a:pPr>
                      <a:r>
                        <a:rPr lang="pt-BR" sz="1400" b="1" dirty="0">
                          <a:solidFill>
                            <a:schemeClr val="tx1"/>
                          </a:solidFill>
                          <a:latin typeface="Times New Roman"/>
                          <a:ea typeface="Calibri"/>
                          <a:cs typeface="Times New Roman"/>
                        </a:rPr>
                        <a:t>EMENTA</a:t>
                      </a:r>
                      <a:endParaRPr lang="pt-BR" sz="1200" dirty="0">
                        <a:solidFill>
                          <a:schemeClr val="tx1"/>
                        </a:solidFill>
                        <a:latin typeface="Calibri"/>
                        <a:ea typeface="Calibri"/>
                        <a:cs typeface="Times New Roman"/>
                      </a:endParaRPr>
                    </a:p>
                  </a:txBody>
                  <a:tcPr marL="68580" marR="68580" marT="0" marB="0"/>
                </a:tc>
                <a:extLst>
                  <a:ext uri="{0D108BD9-81ED-4DB2-BD59-A6C34878D82A}">
                    <a16:rowId xmlns:a16="http://schemas.microsoft.com/office/drawing/2014/main" val="1413373814"/>
                  </a:ext>
                </a:extLst>
              </a:tr>
              <a:tr h="79101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006/CMNM/2023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setembro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2.013-GP/2023)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MESA DIRETORA</a:t>
                      </a:r>
                      <a:endParaRPr lang="pt-BR"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pt-BR" sz="1200" b="0" dirty="0">
                        <a:latin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Institui a Campanha Permanente de formação de profissionais da educação no combate à violência contra a mulher e dá outras providências</a:t>
                      </a:r>
                      <a:r>
                        <a:rPr lang="pt-BR" sz="1400" b="1"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427550853"/>
                  </a:ext>
                </a:extLst>
              </a:tr>
              <a:tr h="83958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007/CMNM/2023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10 de julho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1.990-GP/2023)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MESA DIRETORA</a:t>
                      </a:r>
                      <a:endParaRPr lang="pt-BR"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t-BR" sz="1400" b="1" kern="1200" dirty="0">
                          <a:solidFill>
                            <a:schemeClr val="dk1"/>
                          </a:solidFill>
                          <a:effectLst/>
                          <a:latin typeface="Times New Roman" panose="02020603050405020304" pitchFamily="18" charset="0"/>
                          <a:ea typeface="+mn-ea"/>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Altera a Lei Municipal n° 1236, de 12 de abril de 2017, a qual trata do auxílio alimentação dos servidores da Câmara Municipal de Nova Mamoré e a Lei Municipal n° 1262, de 24 de agosto de 2017, a qual trata do auxílio saúde dos servidores da Câmara Municipal de Nova Mamoré e dá outras providências </a:t>
                      </a:r>
                      <a:r>
                        <a:rPr lang="pt-BR" sz="1400" b="1" kern="1200" dirty="0">
                          <a:solidFill>
                            <a:schemeClr val="dk1"/>
                          </a:solidFill>
                          <a:effectLst/>
                          <a:latin typeface="Times New Roman" panose="02020603050405020304" pitchFamily="18" charset="0"/>
                          <a:ea typeface="+mn-ea"/>
                          <a:cs typeface="Times New Roman" panose="02020603050405020304" pitchFamily="18" charset="0"/>
                        </a:rPr>
                        <a:t>”</a:t>
                      </a:r>
                    </a:p>
                  </a:txBody>
                  <a:tcPr/>
                </a:tc>
                <a:extLst>
                  <a:ext uri="{0D108BD9-81ED-4DB2-BD59-A6C34878D82A}">
                    <a16:rowId xmlns:a16="http://schemas.microsoft.com/office/drawing/2014/main" val="4102944362"/>
                  </a:ext>
                </a:extLst>
              </a:tr>
              <a:tr h="79659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011/CMNM/2023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11 de dezembro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2.053-GP/2023)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000" b="0" i="0" kern="1200" dirty="0">
                          <a:solidFill>
                            <a:schemeClr val="dk1"/>
                          </a:solidFill>
                          <a:effectLst/>
                          <a:latin typeface="Times New Roman" panose="02020603050405020304" pitchFamily="18" charset="0"/>
                          <a:ea typeface="+mn-ea"/>
                          <a:cs typeface="Times New Roman" panose="02020603050405020304" pitchFamily="18" charset="0"/>
                        </a:rPr>
                        <a:t>MESA</a:t>
                      </a:r>
                      <a:r>
                        <a:rPr lang="pt-BR" sz="1000" b="0" i="0" kern="1200" baseline="0" dirty="0">
                          <a:solidFill>
                            <a:schemeClr val="dk1"/>
                          </a:solidFill>
                          <a:effectLst/>
                          <a:latin typeface="Times New Roman" panose="02020603050405020304" pitchFamily="18" charset="0"/>
                          <a:ea typeface="+mn-ea"/>
                          <a:cs typeface="Times New Roman" panose="02020603050405020304" pitchFamily="18" charset="0"/>
                        </a:rPr>
                        <a:t> DIRETORA</a:t>
                      </a:r>
                      <a:endParaRPr lang="pt-BR" sz="800" b="0" dirty="0">
                        <a:latin typeface="Times New Roman" panose="02020603050405020304" pitchFamily="18" charset="0"/>
                        <a:cs typeface="Times New Roman" panose="02020603050405020304" pitchFamily="18" charset="0"/>
                      </a:endParaRPr>
                    </a:p>
                    <a:p>
                      <a:pPr algn="ctr"/>
                      <a:endParaRPr lang="pt-BR" sz="1000" b="0" dirty="0">
                        <a:latin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Dispõe sobre a concessão do Abono Natalino aos servidores do quadro efetivo e comissionado da Câmara Municipal de Nova Mamoré.</a:t>
                      </a:r>
                      <a:r>
                        <a:rPr lang="pt-BR" sz="1400" b="1"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195039077"/>
                  </a:ext>
                </a:extLst>
              </a:tr>
              <a:tr h="79659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012/CMNM/2023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11 de  dezembro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2.066-GP/2023)</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pt-BR" sz="1400" b="1" baseline="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i="0" kern="1200" dirty="0">
                          <a:solidFill>
                            <a:schemeClr val="dk1"/>
                          </a:solidFill>
                          <a:effectLst/>
                          <a:latin typeface="Times New Roman" panose="02020603050405020304" pitchFamily="18" charset="0"/>
                          <a:ea typeface="+mn-ea"/>
                          <a:cs typeface="Times New Roman" panose="02020603050405020304" pitchFamily="18" charset="0"/>
                        </a:rPr>
                        <a:t>MESA</a:t>
                      </a:r>
                      <a:r>
                        <a:rPr lang="pt-BR" sz="1200" b="0" i="0" kern="1200" baseline="0" dirty="0">
                          <a:solidFill>
                            <a:schemeClr val="dk1"/>
                          </a:solidFill>
                          <a:effectLst/>
                          <a:latin typeface="Times New Roman" panose="02020603050405020304" pitchFamily="18" charset="0"/>
                          <a:ea typeface="+mn-ea"/>
                          <a:cs typeface="Times New Roman" panose="02020603050405020304" pitchFamily="18" charset="0"/>
                        </a:rPr>
                        <a:t> DIRETORA</a:t>
                      </a:r>
                      <a:endParaRPr lang="pt-BR" sz="1050" b="0" dirty="0">
                        <a:latin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“Dispõe sobre o reajuste geral anual dos servidores públicos da Câmara Municipal de Nova Mamoré para o ano de 2024, bem como de alteração no quadro e vagas de cargos previstos na Lei Municipal n° 1322, de 22 de março de 2018.”</a:t>
                      </a:r>
                    </a:p>
                    <a:p>
                      <a:pPr algn="just"/>
                      <a:endParaRPr lang="pt-BR" sz="1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5343325"/>
                  </a:ext>
                </a:extLst>
              </a:tr>
              <a:tr h="75529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013/CMNM/2023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11 de dezembro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2.060-GP/2023)</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pt-BR" sz="1400" b="1" baseline="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i="0" kern="1200" dirty="0">
                          <a:solidFill>
                            <a:schemeClr val="dk1"/>
                          </a:solidFill>
                          <a:effectLst/>
                          <a:latin typeface="Times New Roman" panose="02020603050405020304" pitchFamily="18" charset="0"/>
                          <a:ea typeface="+mn-ea"/>
                          <a:cs typeface="Times New Roman" panose="02020603050405020304" pitchFamily="18" charset="0"/>
                        </a:rPr>
                        <a:t>MESA</a:t>
                      </a:r>
                      <a:r>
                        <a:rPr lang="pt-BR" sz="1200" b="0" i="0" kern="1200" baseline="0" dirty="0">
                          <a:solidFill>
                            <a:schemeClr val="dk1"/>
                          </a:solidFill>
                          <a:effectLst/>
                          <a:latin typeface="Times New Roman" panose="02020603050405020304" pitchFamily="18" charset="0"/>
                          <a:ea typeface="+mn-ea"/>
                          <a:cs typeface="Times New Roman" panose="02020603050405020304" pitchFamily="18" charset="0"/>
                        </a:rPr>
                        <a:t> DIRETORA</a:t>
                      </a:r>
                      <a:endParaRPr lang="pt-BR" sz="1000" b="0" dirty="0">
                        <a:latin typeface="Times New Roman" panose="02020603050405020304" pitchFamily="18" charset="0"/>
                        <a:cs typeface="Times New Roman" panose="02020603050405020304" pitchFamily="18" charset="0"/>
                      </a:endParaRPr>
                    </a:p>
                    <a:p>
                      <a:pPr algn="ctr"/>
                      <a:endParaRPr lang="pt-BR" sz="1200" b="0" dirty="0">
                        <a:latin typeface="Times New Roman" panose="02020603050405020304" pitchFamily="18" charset="0"/>
                        <a:cs typeface="Times New Roman" panose="02020603050405020304" pitchFamily="18" charset="0"/>
                      </a:endParaRPr>
                    </a:p>
                  </a:txBody>
                  <a:tcPr/>
                </a:tc>
                <a:tc>
                  <a:txBody>
                    <a:bodyPr/>
                    <a:lstStyle/>
                    <a:p>
                      <a:pPr algn="just"/>
                      <a:r>
                        <a:rPr lang="pt-BR" sz="1200" b="1" dirty="0">
                          <a:latin typeface="Times New Roman" panose="02020603050405020304" pitchFamily="18" charset="0"/>
                          <a:cs typeface="Times New Roman" panose="02020603050405020304" pitchFamily="18" charset="0"/>
                        </a:rPr>
                        <a:t>“Altera a Lei Municipal n° 1236, de 12 de abril de 2017, a qual trata do auxílio alimentação dos servidores da Câmara Municipal de Nova Mamoré e altera a Lei Municipal n° 1262, de 24 de agosto de 2017, a qual trata do auxílio saúde dos servidores da Câmara Municipal de Nova Mamoré e dá outras providências.”</a:t>
                      </a:r>
                    </a:p>
                  </a:txBody>
                  <a:tcPr/>
                </a:tc>
                <a:extLst>
                  <a:ext uri="{0D108BD9-81ED-4DB2-BD59-A6C34878D82A}">
                    <a16:rowId xmlns:a16="http://schemas.microsoft.com/office/drawing/2014/main" val="299383571"/>
                  </a:ext>
                </a:extLst>
              </a:tr>
            </a:tbl>
          </a:graphicData>
        </a:graphic>
      </p:graphicFrame>
      <p:sp>
        <p:nvSpPr>
          <p:cNvPr id="4" name="Retângulo 3"/>
          <p:cNvSpPr/>
          <p:nvPr/>
        </p:nvSpPr>
        <p:spPr>
          <a:xfrm>
            <a:off x="2291542" y="56245"/>
            <a:ext cx="6096000" cy="523220"/>
          </a:xfrm>
          <a:prstGeom prst="rect">
            <a:avLst/>
          </a:prstGeom>
        </p:spPr>
        <p:txBody>
          <a:bodyPr>
            <a:spAutoFit/>
          </a:bodyPr>
          <a:lstStyle/>
          <a:p>
            <a:pPr algn="ctr"/>
            <a:r>
              <a:rPr lang="pt-BR" sz="14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100" dirty="0">
                <a:effectLst/>
                <a:latin typeface="Times New Roman" panose="02020603050405020304" pitchFamily="18" charset="0"/>
                <a:ea typeface="Calibri" panose="020F0502020204030204" pitchFamily="34" charset="0"/>
                <a:cs typeface="Times New Roman" panose="02020603050405020304" pitchFamily="18" charset="0"/>
              </a:rPr>
            </a:br>
            <a:r>
              <a:rPr lang="pt-BR" sz="14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400" dirty="0">
              <a:latin typeface="Times New Roman" panose="02020603050405020304" pitchFamily="18" charset="0"/>
              <a:cs typeface="Times New Roman" panose="02020603050405020304" pitchFamily="18" charset="0"/>
            </a:endParaRPr>
          </a:p>
        </p:txBody>
      </p:sp>
      <p:pic>
        <p:nvPicPr>
          <p:cNvPr id="6" name="Imagem 5"/>
          <p:cNvPicPr/>
          <p:nvPr/>
        </p:nvPicPr>
        <p:blipFill>
          <a:blip r:embed="rId2" cstate="print"/>
          <a:srcRect/>
          <a:stretch>
            <a:fillRect/>
          </a:stretch>
        </p:blipFill>
        <p:spPr bwMode="auto">
          <a:xfrm>
            <a:off x="2366356" y="80748"/>
            <a:ext cx="534786" cy="434641"/>
          </a:xfrm>
          <a:prstGeom prst="rect">
            <a:avLst/>
          </a:prstGeom>
          <a:noFill/>
        </p:spPr>
      </p:pic>
      <p:sp>
        <p:nvSpPr>
          <p:cNvPr id="7" name="Retângulo 6"/>
          <p:cNvSpPr/>
          <p:nvPr/>
        </p:nvSpPr>
        <p:spPr>
          <a:xfrm>
            <a:off x="748146" y="634652"/>
            <a:ext cx="9260377" cy="830997"/>
          </a:xfrm>
          <a:prstGeom prst="rect">
            <a:avLst/>
          </a:prstGeom>
        </p:spPr>
        <p:txBody>
          <a:bodyPr wrap="square">
            <a:spAutoFit/>
          </a:bodyPr>
          <a:lstStyle/>
          <a:p>
            <a:pPr algn="ctr"/>
            <a:r>
              <a:rPr lang="pt-BR" sz="2400" b="1" u="sng" dirty="0">
                <a:latin typeface="Times New Roman" panose="02020603050405020304" pitchFamily="18" charset="0"/>
                <a:cs typeface="Times New Roman" panose="02020603050405020304" pitchFamily="18" charset="0"/>
              </a:rPr>
              <a:t>PROJETOS DE LEI DE AUTORIA DO PODER LEGISLATIVO JULHO A DEZEMBRO DE 2023</a:t>
            </a:r>
          </a:p>
        </p:txBody>
      </p:sp>
    </p:spTree>
    <p:extLst>
      <p:ext uri="{BB962C8B-B14F-4D97-AF65-F5344CB8AC3E}">
        <p14:creationId xmlns:p14="http://schemas.microsoft.com/office/powerpoint/2010/main" val="100067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ço Reservado para Conteúdo 7">
            <a:extLst>
              <a:ext uri="{FF2B5EF4-FFF2-40B4-BE49-F238E27FC236}">
                <a16:creationId xmlns:a16="http://schemas.microsoft.com/office/drawing/2014/main" id="{4739BA08-80AC-42C3-B653-F6303299CD62}"/>
              </a:ext>
            </a:extLst>
          </p:cNvPr>
          <p:cNvGraphicFramePr>
            <a:graphicFrameLocks/>
          </p:cNvGraphicFramePr>
          <p:nvPr>
            <p:extLst>
              <p:ext uri="{D42A27DB-BD31-4B8C-83A1-F6EECF244321}">
                <p14:modId xmlns:p14="http://schemas.microsoft.com/office/powerpoint/2010/main" val="4005531326"/>
              </p:ext>
            </p:extLst>
          </p:nvPr>
        </p:nvGraphicFramePr>
        <p:xfrm>
          <a:off x="365760" y="1590455"/>
          <a:ext cx="10307782" cy="4252277"/>
        </p:xfrm>
        <a:graphic>
          <a:graphicData uri="http://schemas.openxmlformats.org/drawingml/2006/table">
            <a:tbl>
              <a:tblPr firstRow="1" bandRow="1">
                <a:tableStyleId>{5C22544A-7EE6-4342-B048-85BDC9FD1C3A}</a:tableStyleId>
              </a:tblPr>
              <a:tblGrid>
                <a:gridCol w="2676698">
                  <a:extLst>
                    <a:ext uri="{9D8B030D-6E8A-4147-A177-3AD203B41FA5}">
                      <a16:colId xmlns:a16="http://schemas.microsoft.com/office/drawing/2014/main" val="3957745964"/>
                    </a:ext>
                  </a:extLst>
                </a:gridCol>
                <a:gridCol w="2402999">
                  <a:extLst>
                    <a:ext uri="{9D8B030D-6E8A-4147-A177-3AD203B41FA5}">
                      <a16:colId xmlns:a16="http://schemas.microsoft.com/office/drawing/2014/main" val="330385110"/>
                    </a:ext>
                  </a:extLst>
                </a:gridCol>
                <a:gridCol w="5228085">
                  <a:extLst>
                    <a:ext uri="{9D8B030D-6E8A-4147-A177-3AD203B41FA5}">
                      <a16:colId xmlns:a16="http://schemas.microsoft.com/office/drawing/2014/main" val="702776968"/>
                    </a:ext>
                  </a:extLst>
                </a:gridCol>
              </a:tblGrid>
              <a:tr h="242929">
                <a:tc>
                  <a:txBody>
                    <a:bodyPr/>
                    <a:lstStyle/>
                    <a:p>
                      <a:pPr algn="ctr">
                        <a:lnSpc>
                          <a:spcPct val="115000"/>
                        </a:lnSpc>
                        <a:spcAft>
                          <a:spcPts val="0"/>
                        </a:spcAft>
                      </a:pPr>
                      <a:r>
                        <a:rPr lang="pt-BR" sz="1400" b="1" dirty="0">
                          <a:solidFill>
                            <a:schemeClr val="tx1"/>
                          </a:solidFill>
                          <a:latin typeface="Times New Roman"/>
                          <a:ea typeface="Calibri"/>
                          <a:cs typeface="Times New Roman"/>
                        </a:rPr>
                        <a:t>PROJETO DE LEI N°</a:t>
                      </a:r>
                      <a:endParaRPr lang="pt-BR" sz="12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pt-BR" sz="1400" b="1" dirty="0">
                          <a:solidFill>
                            <a:schemeClr val="tx1"/>
                          </a:solidFill>
                          <a:latin typeface="Times New Roman"/>
                          <a:ea typeface="Calibri"/>
                          <a:cs typeface="Times New Roman"/>
                        </a:rPr>
                        <a:t>AUTORIA</a:t>
                      </a:r>
                      <a:endParaRPr lang="pt-BR" sz="12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tabLst>
                          <a:tab pos="4175125" algn="l"/>
                        </a:tabLst>
                      </a:pPr>
                      <a:r>
                        <a:rPr lang="pt-BR" sz="1400" b="1" dirty="0">
                          <a:solidFill>
                            <a:schemeClr val="tx1"/>
                          </a:solidFill>
                          <a:latin typeface="Times New Roman"/>
                          <a:ea typeface="Calibri"/>
                          <a:cs typeface="Times New Roman"/>
                        </a:rPr>
                        <a:t>EMENTA</a:t>
                      </a:r>
                      <a:endParaRPr lang="pt-BR" sz="1200" dirty="0">
                        <a:solidFill>
                          <a:schemeClr val="tx1"/>
                        </a:solidFill>
                        <a:latin typeface="Calibri"/>
                        <a:ea typeface="Calibri"/>
                        <a:cs typeface="Times New Roman"/>
                      </a:endParaRPr>
                    </a:p>
                  </a:txBody>
                  <a:tcPr marL="68580" marR="68580" marT="0" marB="0"/>
                </a:tc>
                <a:extLst>
                  <a:ext uri="{0D108BD9-81ED-4DB2-BD59-A6C34878D82A}">
                    <a16:rowId xmlns:a16="http://schemas.microsoft.com/office/drawing/2014/main" val="1413373814"/>
                  </a:ext>
                </a:extLst>
              </a:tr>
              <a:tr h="77329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009/CMNM/2023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23 outubro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2.013-GP/2023)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MARQUINHO</a:t>
                      </a:r>
                      <a:endParaRPr lang="pt-BR"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pt-BR" sz="1200" b="0" dirty="0">
                        <a:latin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Reconhece como de utilidade pública a Associação dos Produtores Rurais da Linha 29 Buriti - APROLIT, no Município de Nova Mamoré.</a:t>
                      </a:r>
                      <a:r>
                        <a:rPr lang="pt-BR" sz="1400" b="1"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427550853"/>
                  </a:ext>
                </a:extLst>
              </a:tr>
              <a:tr h="190100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010/CMNM/2023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27 novembro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2.013-GP/2023)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CÉLIO BRITO</a:t>
                      </a:r>
                      <a:endParaRPr lang="pt-BR"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Dá nova redação ao art. 131 da Lei Municipal n° 61, de 27 de setembro de 1990, para dar direito para horário especial ao servidor público municipal portador de deficiência ou com transtorno do espectro autista e também para o servidor público municipal que tenha cônjuge, filho ou dependente com deficiência ou com transtorno do espectro autista, bem como ao servidor que for tutor, for curador ou responsável pela criação, educação ou proteção do dependente com deficiência ou com transtorno do espectro autista.”</a:t>
                      </a:r>
                      <a:endParaRPr lang="pt-BR" sz="1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02944362"/>
                  </a:ext>
                </a:extLst>
              </a:tr>
              <a:tr h="122437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Nº 014/CMNM/2023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0" baseline="0" dirty="0">
                          <a:solidFill>
                            <a:schemeClr val="tx1"/>
                          </a:solidFill>
                          <a:latin typeface="Times New Roman" panose="02020603050405020304" pitchFamily="18" charset="0"/>
                          <a:cs typeface="Times New Roman" panose="02020603050405020304" pitchFamily="18" charset="0"/>
                        </a:rPr>
                        <a:t>De 11 dezembro de 2023</a:t>
                      </a:r>
                    </a:p>
                    <a:p>
                      <a:pPr marL="0" marR="0" lvl="0" indent="0" algn="ctr" defTabSz="457200" rtl="0" eaLnBrk="1" fontAlgn="auto" latinLnBrk="0" hangingPunct="1">
                        <a:lnSpc>
                          <a:spcPct val="100000"/>
                        </a:lnSpc>
                        <a:spcBef>
                          <a:spcPts val="0"/>
                        </a:spcBef>
                        <a:spcAft>
                          <a:spcPts val="0"/>
                        </a:spcAft>
                        <a:buClrTx/>
                        <a:buSzTx/>
                        <a:buFontTx/>
                        <a:buNone/>
                        <a:tabLst/>
                        <a:defRPr/>
                      </a:pPr>
                      <a:r>
                        <a:rPr lang="pt-BR" sz="1400" b="1" baseline="0" dirty="0">
                          <a:solidFill>
                            <a:schemeClr val="tx1"/>
                          </a:solidFill>
                          <a:latin typeface="Times New Roman" panose="02020603050405020304" pitchFamily="18" charset="0"/>
                          <a:cs typeface="Times New Roman" panose="02020603050405020304" pitchFamily="18" charset="0"/>
                        </a:rPr>
                        <a:t>(Lei Nº 2.051-GP/2023)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200" b="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FÁBIO</a:t>
                      </a:r>
                      <a:endParaRPr lang="pt-BR"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gn="just"/>
                      <a:r>
                        <a:rPr lang="pt-BR" sz="1400" b="1" dirty="0">
                          <a:latin typeface="Times New Roman" panose="02020603050405020304" pitchFamily="18" charset="0"/>
                          <a:cs typeface="Times New Roman" panose="02020603050405020304" pitchFamily="18" charset="0"/>
                        </a:rPr>
                        <a:t>“</a:t>
                      </a:r>
                      <a:r>
                        <a:rPr lang="pt-BR" sz="1400" b="1" i="0" dirty="0">
                          <a:solidFill>
                            <a:srgbClr val="212529"/>
                          </a:solidFill>
                          <a:effectLst/>
                          <a:latin typeface="Times New Roman" panose="02020603050405020304" pitchFamily="18" charset="0"/>
                          <a:cs typeface="Times New Roman" panose="02020603050405020304" pitchFamily="18" charset="0"/>
                        </a:rPr>
                        <a:t>Altera a Lei Municipal n° 1236, de 12 de abril de 2017, a qual trata do auxílio alimentação dos servidores da Câmara Municipal de Nova Mamoré e altera a Lei Municipal n° 1262, de 24 de agosto de 2017, a qual trata do auxílio saúde dos servidores da Câmara Municipal de Nova Mamoré e dá outras providências.”</a:t>
                      </a:r>
                      <a:endParaRPr lang="pt-BR" sz="1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95039077"/>
                  </a:ext>
                </a:extLst>
              </a:tr>
            </a:tbl>
          </a:graphicData>
        </a:graphic>
      </p:graphicFrame>
    </p:spTree>
    <p:extLst>
      <p:ext uri="{BB962C8B-B14F-4D97-AF65-F5344CB8AC3E}">
        <p14:creationId xmlns:p14="http://schemas.microsoft.com/office/powerpoint/2010/main" val="2708363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56953" y="969816"/>
            <a:ext cx="9052560" cy="4093428"/>
          </a:xfrm>
          <a:prstGeom prst="rect">
            <a:avLst/>
          </a:prstGeom>
        </p:spPr>
        <p:txBody>
          <a:bodyPr wrap="square">
            <a:spAutoFit/>
          </a:bodyPr>
          <a:lstStyle/>
          <a:p>
            <a:pPr algn="ctr"/>
            <a:r>
              <a:rPr lang="pt-B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PROJETOS DE LEIS APROVADOS PELA CÂMARA</a:t>
            </a:r>
          </a:p>
          <a:p>
            <a:pPr algn="ctr"/>
            <a:endParaRPr lang="pt-B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pt-B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pt-BR" sz="2400" dirty="0">
                <a:latin typeface="Times New Roman"/>
                <a:ea typeface="Calibri"/>
                <a:cs typeface="Times New Roman"/>
              </a:rPr>
              <a:t>SESSÃO ORDINÁRIA= </a:t>
            </a:r>
            <a:r>
              <a:rPr lang="pt-BR" sz="2400" b="1" dirty="0">
                <a:latin typeface="Times New Roman"/>
                <a:ea typeface="Calibri"/>
                <a:cs typeface="Times New Roman"/>
              </a:rPr>
              <a:t>20</a:t>
            </a:r>
          </a:p>
          <a:p>
            <a:pPr marL="342900" indent="-342900">
              <a:buFont typeface="Arial" panose="020B0604020202020204" pitchFamily="34" charset="0"/>
              <a:buChar char="•"/>
            </a:pPr>
            <a:endParaRPr lang="pt-BR" sz="2400" b="1"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pt-BR" sz="2400" dirty="0">
                <a:latin typeface="Times New Roman" panose="02020603050405020304" pitchFamily="18" charset="0"/>
                <a:cs typeface="Times New Roman" panose="02020603050405020304" pitchFamily="18" charset="0"/>
              </a:rPr>
              <a:t>SESSÃO EXTRAORDINÁRIA = </a:t>
            </a:r>
            <a:r>
              <a:rPr lang="pt-BR" sz="2400" b="1" dirty="0">
                <a:latin typeface="Times New Roman" panose="02020603050405020304" pitchFamily="18" charset="0"/>
                <a:cs typeface="Times New Roman" panose="02020603050405020304" pitchFamily="18" charset="0"/>
              </a:rPr>
              <a:t>17</a:t>
            </a:r>
          </a:p>
          <a:p>
            <a:pPr marL="342900" indent="-342900">
              <a:buFont typeface="Arial" panose="020B0604020202020204" pitchFamily="34" charset="0"/>
              <a:buChar char="•"/>
            </a:pPr>
            <a:endParaRPr lang="pt-BR"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pt-BR" sz="2400" dirty="0">
                <a:latin typeface="Times New Roman" panose="02020603050405020304" pitchFamily="18" charset="0"/>
                <a:cs typeface="Times New Roman" panose="02020603050405020304" pitchFamily="18" charset="0"/>
              </a:rPr>
              <a:t>AUTÓGRAFOS = </a:t>
            </a:r>
            <a:r>
              <a:rPr lang="pt-BR" sz="2400" b="1" dirty="0">
                <a:latin typeface="Times New Roman" panose="02020603050405020304" pitchFamily="18" charset="0"/>
                <a:cs typeface="Times New Roman" panose="02020603050405020304" pitchFamily="18" charset="0"/>
              </a:rPr>
              <a:t>79 </a:t>
            </a:r>
            <a:r>
              <a:rPr lang="pt-BR" sz="2400"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(entre projetos de lei de inciativa do executivo e legislativo)</a:t>
            </a:r>
            <a:endParaRPr lang="pt-BR"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pt-B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pt-B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tângulo 4"/>
          <p:cNvSpPr/>
          <p:nvPr/>
        </p:nvSpPr>
        <p:spPr>
          <a:xfrm>
            <a:off x="2133600" y="56245"/>
            <a:ext cx="6096000" cy="646331"/>
          </a:xfrm>
          <a:prstGeom prst="rect">
            <a:avLst/>
          </a:prstGeom>
        </p:spPr>
        <p:txBody>
          <a:bodyPr>
            <a:spAutoFit/>
          </a:bodyPr>
          <a:lstStyle/>
          <a:p>
            <a:pPr algn="ctr"/>
            <a:r>
              <a:rPr lang="pt-BR"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400" dirty="0">
                <a:effectLst/>
                <a:latin typeface="Times New Roman" panose="02020603050405020304" pitchFamily="18" charset="0"/>
                <a:ea typeface="Calibri" panose="020F0502020204030204" pitchFamily="34" charset="0"/>
                <a:cs typeface="Times New Roman" panose="02020603050405020304" pitchFamily="18" charset="0"/>
              </a:rPr>
            </a:br>
            <a:r>
              <a:rPr lang="pt-BR"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dirty="0">
              <a:latin typeface="Times New Roman" panose="02020603050405020304" pitchFamily="18" charset="0"/>
              <a:cs typeface="Times New Roman" panose="02020603050405020304" pitchFamily="18" charset="0"/>
            </a:endParaRPr>
          </a:p>
        </p:txBody>
      </p:sp>
      <p:pic>
        <p:nvPicPr>
          <p:cNvPr id="6" name="Imagem 5"/>
          <p:cNvPicPr/>
          <p:nvPr/>
        </p:nvPicPr>
        <p:blipFill>
          <a:blip r:embed="rId2" cstate="print"/>
          <a:srcRect/>
          <a:stretch>
            <a:fillRect/>
          </a:stretch>
        </p:blipFill>
        <p:spPr bwMode="auto">
          <a:xfrm>
            <a:off x="1881620" y="45030"/>
            <a:ext cx="503959" cy="564570"/>
          </a:xfrm>
          <a:prstGeom prst="rect">
            <a:avLst/>
          </a:prstGeom>
          <a:noFill/>
        </p:spPr>
      </p:pic>
      <p:sp>
        <p:nvSpPr>
          <p:cNvPr id="2" name="Espaço Reservado para Conteúdo 1"/>
          <p:cNvSpPr>
            <a:spLocks noGrp="1"/>
          </p:cNvSpPr>
          <p:nvPr>
            <p:ph idx="1"/>
          </p:nvPr>
        </p:nvSpPr>
        <p:spPr>
          <a:xfrm>
            <a:off x="677334" y="5710844"/>
            <a:ext cx="8200659" cy="330518"/>
          </a:xfrm>
        </p:spPr>
        <p:txBody>
          <a:bodyPr>
            <a:normAutofit fontScale="92500" lnSpcReduction="10000"/>
          </a:bodyPr>
          <a:lstStyle/>
          <a:p>
            <a:endParaRPr lang="pt-BR" dirty="0"/>
          </a:p>
        </p:txBody>
      </p:sp>
    </p:spTree>
    <p:extLst>
      <p:ext uri="{BB962C8B-B14F-4D97-AF65-F5344CB8AC3E}">
        <p14:creationId xmlns:p14="http://schemas.microsoft.com/office/powerpoint/2010/main" val="157920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58291" y="24825"/>
            <a:ext cx="6096000" cy="584775"/>
          </a:xfrm>
          <a:prstGeom prst="rect">
            <a:avLst/>
          </a:prstGeom>
        </p:spPr>
        <p:txBody>
          <a:bodyPr>
            <a:spAutoFit/>
          </a:bodyPr>
          <a:lstStyle/>
          <a:p>
            <a:pPr algn="ctr"/>
            <a:r>
              <a:rPr lang="pt-BR" sz="16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200" dirty="0">
                <a:effectLst/>
                <a:latin typeface="Times New Roman" panose="02020603050405020304" pitchFamily="18" charset="0"/>
                <a:ea typeface="Calibri" panose="020F0502020204030204" pitchFamily="34" charset="0"/>
                <a:cs typeface="Times New Roman" panose="02020603050405020304" pitchFamily="18" charset="0"/>
              </a:rPr>
            </a:br>
            <a:r>
              <a:rPr lang="pt-BR" sz="16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6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2" cstate="print"/>
          <a:srcRect/>
          <a:stretch>
            <a:fillRect/>
          </a:stretch>
        </p:blipFill>
        <p:spPr bwMode="auto">
          <a:xfrm>
            <a:off x="2147627" y="34928"/>
            <a:ext cx="503959" cy="564570"/>
          </a:xfrm>
          <a:prstGeom prst="rect">
            <a:avLst/>
          </a:prstGeom>
          <a:noFill/>
        </p:spPr>
      </p:pic>
      <p:sp>
        <p:nvSpPr>
          <p:cNvPr id="6" name="Retângulo 5"/>
          <p:cNvSpPr/>
          <p:nvPr/>
        </p:nvSpPr>
        <p:spPr>
          <a:xfrm>
            <a:off x="423949" y="1124272"/>
            <a:ext cx="9260377" cy="461665"/>
          </a:xfrm>
          <a:prstGeom prst="rect">
            <a:avLst/>
          </a:prstGeom>
        </p:spPr>
        <p:txBody>
          <a:bodyPr wrap="square">
            <a:spAutoFit/>
          </a:bodyPr>
          <a:lstStyle/>
          <a:p>
            <a:pPr algn="ctr"/>
            <a:r>
              <a:rPr lang="pt-BR" sz="2400" b="1" dirty="0">
                <a:latin typeface="Times New Roman" panose="02020603050405020304" pitchFamily="18" charset="0"/>
                <a:cs typeface="Times New Roman" panose="02020603050405020304" pitchFamily="18" charset="0"/>
              </a:rPr>
              <a:t>CEDÊNCIA DO PLENÁRIO DE JULHO A DEZEMBRO DE 2023</a:t>
            </a:r>
          </a:p>
        </p:txBody>
      </p:sp>
      <p:sp>
        <p:nvSpPr>
          <p:cNvPr id="7" name="Espaço Reservado para Conteúdo 6"/>
          <p:cNvSpPr>
            <a:spLocks noGrp="1"/>
          </p:cNvSpPr>
          <p:nvPr>
            <p:ph idx="1"/>
          </p:nvPr>
        </p:nvSpPr>
        <p:spPr>
          <a:xfrm>
            <a:off x="677334" y="2160590"/>
            <a:ext cx="8596668" cy="1255942"/>
          </a:xfrm>
        </p:spPr>
        <p:txBody>
          <a:bodyPr>
            <a:normAutofit/>
          </a:bodyPr>
          <a:lstStyle/>
          <a:p>
            <a:pPr algn="just"/>
            <a:r>
              <a:rPr lang="pt-BR" sz="2000" dirty="0">
                <a:latin typeface="Times New Roman" panose="02020603050405020304" pitchFamily="18" charset="0"/>
                <a:cs typeface="Times New Roman" panose="02020603050405020304" pitchFamily="18" charset="0"/>
              </a:rPr>
              <a:t>TOTAL DE 39 (trinta e nove) </a:t>
            </a:r>
            <a:r>
              <a:rPr lang="pt-BR" sz="2000" b="1" dirty="0">
                <a:latin typeface="Times New Roman" panose="02020603050405020304" pitchFamily="18" charset="0"/>
                <a:cs typeface="Times New Roman" panose="02020603050405020304" pitchFamily="18" charset="0"/>
              </a:rPr>
              <a:t>CEDÊNCIAS</a:t>
            </a:r>
            <a:r>
              <a:rPr lang="pt-BR" sz="2000" dirty="0">
                <a:latin typeface="Times New Roman" panose="02020603050405020304" pitchFamily="18" charset="0"/>
                <a:cs typeface="Times New Roman" panose="02020603050405020304" pitchFamily="18" charset="0"/>
              </a:rPr>
              <a:t> – COM A PARTICIPAÇÃO DE APROXIMADAMENTE 1.500 (mil e quinhentos) PESSOAS.</a:t>
            </a:r>
          </a:p>
        </p:txBody>
      </p:sp>
    </p:spTree>
    <p:extLst>
      <p:ext uri="{BB962C8B-B14F-4D97-AF65-F5344CB8AC3E}">
        <p14:creationId xmlns:p14="http://schemas.microsoft.com/office/powerpoint/2010/main" val="3034698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00932"/>
            <a:ext cx="8783551" cy="2149986"/>
          </a:xfrm>
        </p:spPr>
        <p:txBody>
          <a:bodyPr>
            <a:normAutofit fontScale="90000"/>
          </a:bodyPr>
          <a:lstStyle/>
          <a:p>
            <a:pPr algn="ctr">
              <a:lnSpc>
                <a:spcPct val="150000"/>
              </a:lnSpc>
            </a:pPr>
            <a:r>
              <a:rPr lang="pt-BR" sz="3100" b="1" dirty="0">
                <a:solidFill>
                  <a:schemeClr val="tx1"/>
                </a:solidFill>
                <a:latin typeface="Times New Roman" panose="02020603050405020304" pitchFamily="18" charset="0"/>
                <a:cs typeface="Times New Roman" panose="02020603050405020304" pitchFamily="18" charset="0"/>
              </a:rPr>
              <a:t>AUDIÊNCIAS PÚBLICAS REALIZADA PELA CÂMARA MUNICIPAL DE NOVA MAMORÉ/RO.</a:t>
            </a:r>
            <a:br>
              <a:rPr lang="pt-BR" sz="3100" b="1" dirty="0">
                <a:solidFill>
                  <a:schemeClr val="tx1"/>
                </a:solidFill>
                <a:latin typeface="Times New Roman" panose="02020603050405020304" pitchFamily="18" charset="0"/>
                <a:cs typeface="Times New Roman" panose="02020603050405020304" pitchFamily="18" charset="0"/>
              </a:rPr>
            </a:br>
            <a:r>
              <a:rPr lang="pt-BR" sz="31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JULHO A DEZEMBRO DE 2023</a:t>
            </a:r>
            <a:br>
              <a:rPr lang="pt-BR" dirty="0">
                <a:latin typeface="Times New Roman" panose="02020603050405020304" pitchFamily="18" charset="0"/>
                <a:cs typeface="Times New Roman" panose="02020603050405020304" pitchFamily="18" charset="0"/>
              </a:rPr>
            </a:br>
            <a:endParaRPr lang="pt-BR" dirty="0"/>
          </a:p>
        </p:txBody>
      </p:sp>
      <p:pic>
        <p:nvPicPr>
          <p:cNvPr id="2052" name="Picture 4" descr="Imagem relacionad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601689"/>
            <a:ext cx="4247789" cy="2256311"/>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1927668" y="0"/>
            <a:ext cx="6096000" cy="523220"/>
          </a:xfrm>
          <a:prstGeom prst="rect">
            <a:avLst/>
          </a:prstGeom>
        </p:spPr>
        <p:txBody>
          <a:bodyPr>
            <a:spAutoFit/>
          </a:bodyPr>
          <a:lstStyle/>
          <a:p>
            <a:pPr algn="ctr"/>
            <a:r>
              <a:rPr lang="pt-BR" sz="14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100" dirty="0">
                <a:effectLst/>
                <a:latin typeface="Times New Roman" panose="02020603050405020304" pitchFamily="18" charset="0"/>
                <a:ea typeface="Calibri" panose="020F0502020204030204" pitchFamily="34" charset="0"/>
                <a:cs typeface="Times New Roman" panose="02020603050405020304" pitchFamily="18" charset="0"/>
              </a:rPr>
            </a:br>
            <a:r>
              <a:rPr lang="pt-BR" sz="14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4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3" cstate="print"/>
          <a:srcRect/>
          <a:stretch>
            <a:fillRect/>
          </a:stretch>
        </p:blipFill>
        <p:spPr bwMode="auto">
          <a:xfrm>
            <a:off x="2147627" y="34928"/>
            <a:ext cx="503959" cy="564570"/>
          </a:xfrm>
          <a:prstGeom prst="rect">
            <a:avLst/>
          </a:prstGeom>
          <a:noFill/>
        </p:spPr>
      </p:pic>
      <p:sp>
        <p:nvSpPr>
          <p:cNvPr id="6" name="Retângulo 5"/>
          <p:cNvSpPr/>
          <p:nvPr/>
        </p:nvSpPr>
        <p:spPr>
          <a:xfrm>
            <a:off x="9035935" y="2759586"/>
            <a:ext cx="764770" cy="498663"/>
          </a:xfrm>
          <a:prstGeom prst="rect">
            <a:avLst/>
          </a:prstGeom>
        </p:spPr>
        <p:txBody>
          <a:bodyPr wrap="square">
            <a:spAutoFit/>
          </a:bodyPr>
          <a:lstStyle/>
          <a:p>
            <a:pPr algn="ctr">
              <a:lnSpc>
                <a:spcPct val="150000"/>
              </a:lnSpc>
            </a:pPr>
            <a:endParaRPr lang="pt-BR" sz="2000" dirty="0">
              <a:latin typeface="Times New Roman" panose="02020603050405020304" pitchFamily="18" charset="0"/>
              <a:cs typeface="Times New Roman" panose="02020603050405020304" pitchFamily="18" charset="0"/>
            </a:endParaRPr>
          </a:p>
        </p:txBody>
      </p:sp>
      <p:pic>
        <p:nvPicPr>
          <p:cNvPr id="1026" name="Picture 2" descr="Vale do Anhangabaú | Secretaria de Governo Municipal | Prefeitura da Cidade  de São Paul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33281">
            <a:off x="4978365" y="3735630"/>
            <a:ext cx="3987399" cy="15171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154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a:solidFill>
                  <a:schemeClr val="accent1">
                    <a:lumMod val="75000"/>
                  </a:schemeClr>
                </a:solidFill>
                <a:latin typeface="Times New Roman" panose="02020603050405020304" pitchFamily="18" charset="0"/>
                <a:cs typeface="Times New Roman" panose="02020603050405020304" pitchFamily="18" charset="0"/>
              </a:rPr>
              <a:t>LEI DE DIETRIZES ORÇAMENTÁRIAS (LDO) PARA O ANO DE 2024</a:t>
            </a:r>
            <a:br>
              <a:rPr lang="pt-BR" sz="4800" b="1" dirty="0">
                <a:latin typeface="Times New Roman" panose="02020603050405020304" pitchFamily="18" charset="0"/>
                <a:cs typeface="Times New Roman" panose="02020603050405020304" pitchFamily="18" charset="0"/>
              </a:rPr>
            </a:br>
            <a:endParaRPr lang="pt-BR" dirty="0"/>
          </a:p>
        </p:txBody>
      </p:sp>
      <p:sp>
        <p:nvSpPr>
          <p:cNvPr id="3" name="Espaço Reservado para Conteúdo 2"/>
          <p:cNvSpPr>
            <a:spLocks noGrp="1"/>
          </p:cNvSpPr>
          <p:nvPr>
            <p:ph idx="1"/>
          </p:nvPr>
        </p:nvSpPr>
        <p:spPr/>
        <p:txBody>
          <a:bodyPr/>
          <a:lstStyle/>
          <a:p>
            <a:pPr algn="just"/>
            <a:r>
              <a:rPr lang="pt-BR" dirty="0">
                <a:solidFill>
                  <a:schemeClr val="tx1"/>
                </a:solidFill>
                <a:latin typeface="Times New Roman" panose="02020603050405020304" pitchFamily="18" charset="0"/>
                <a:cs typeface="Times New Roman" panose="02020603050405020304" pitchFamily="18" charset="0"/>
              </a:rPr>
              <a:t>Realizado no dia 11 de Julho de 2023 - </a:t>
            </a:r>
            <a:r>
              <a:rPr lang="pt-BR" b="1" dirty="0">
                <a:solidFill>
                  <a:schemeClr val="tx1"/>
                </a:solidFill>
                <a:latin typeface="Times New Roman" panose="02020603050405020304" pitchFamily="18" charset="0"/>
                <a:cs typeface="Times New Roman" panose="02020603050405020304" pitchFamily="18" charset="0"/>
              </a:rPr>
              <a:t>AUDIÊNCIA PÚBLICA PARA DISCUSSÃO DO PROJETO DE LEI Nº 035-GP/2023 QUE TRATA DA LEI DE DIRETRIZES ORÇAMENTÁRIAS – LDO PARA 2024.</a:t>
            </a:r>
            <a:endParaRPr lang="pt-BR" sz="2800" b="1" dirty="0">
              <a:solidFill>
                <a:schemeClr val="tx1"/>
              </a:solidFill>
              <a:latin typeface="Times New Roman" panose="02020603050405020304" pitchFamily="18" charset="0"/>
              <a:cs typeface="Times New Roman" panose="02020603050405020304" pitchFamily="18" charset="0"/>
            </a:endParaRPr>
          </a:p>
          <a:p>
            <a:endParaRPr lang="pt-BR" dirty="0"/>
          </a:p>
        </p:txBody>
      </p:sp>
      <p:pic>
        <p:nvPicPr>
          <p:cNvPr id="16" name="Imagem 15">
            <a:extLst>
              <a:ext uri="{FF2B5EF4-FFF2-40B4-BE49-F238E27FC236}">
                <a16:creationId xmlns:a16="http://schemas.microsoft.com/office/drawing/2014/main" id="{CA55A7D0-0F0E-4693-A933-EBDAA4ED81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2778" y="3428998"/>
            <a:ext cx="3052890" cy="2289667"/>
          </a:xfrm>
          <a:prstGeom prst="rect">
            <a:avLst/>
          </a:prstGeom>
        </p:spPr>
      </p:pic>
      <p:pic>
        <p:nvPicPr>
          <p:cNvPr id="18" name="Imagem 17">
            <a:extLst>
              <a:ext uri="{FF2B5EF4-FFF2-40B4-BE49-F238E27FC236}">
                <a16:creationId xmlns:a16="http://schemas.microsoft.com/office/drawing/2014/main" id="{9DA76DD4-4BEB-43F0-A500-F04AD3F4CD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7111" y="3428998"/>
            <a:ext cx="2948890" cy="2289667"/>
          </a:xfrm>
          <a:prstGeom prst="rect">
            <a:avLst/>
          </a:prstGeom>
        </p:spPr>
      </p:pic>
    </p:spTree>
    <p:extLst>
      <p:ext uri="{BB962C8B-B14F-4D97-AF65-F5344CB8AC3E}">
        <p14:creationId xmlns:p14="http://schemas.microsoft.com/office/powerpoint/2010/main" val="3046209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89878" y="495789"/>
            <a:ext cx="8138486" cy="954107"/>
          </a:xfrm>
          <a:prstGeom prst="rect">
            <a:avLst/>
          </a:prstGeom>
        </p:spPr>
        <p:txBody>
          <a:bodyPr wrap="square">
            <a:spAutoFit/>
          </a:bodyPr>
          <a:lstStyle/>
          <a:p>
            <a:pPr algn="ctr"/>
            <a:r>
              <a:rPr lang="pt-BR" sz="2800" b="1" dirty="0">
                <a:solidFill>
                  <a:schemeClr val="accent1">
                    <a:lumMod val="75000"/>
                  </a:schemeClr>
                </a:solidFill>
                <a:latin typeface="Times New Roman" panose="02020603050405020304" pitchFamily="18" charset="0"/>
                <a:cs typeface="Times New Roman" panose="02020603050405020304" pitchFamily="18" charset="0"/>
              </a:rPr>
              <a:t>LEI ORÇAMENTÁRIA ANUAL (LOA) PARA O ANO DE 2024</a:t>
            </a:r>
            <a:endParaRPr lang="pt-BR" sz="4000" b="1" dirty="0">
              <a:latin typeface="Times New Roman" panose="02020603050405020304" pitchFamily="18" charset="0"/>
              <a:cs typeface="Times New Roman" panose="02020603050405020304" pitchFamily="18" charset="0"/>
            </a:endParaRPr>
          </a:p>
        </p:txBody>
      </p:sp>
      <p:sp>
        <p:nvSpPr>
          <p:cNvPr id="2" name="Espaço Reservado para Conteúdo 1"/>
          <p:cNvSpPr>
            <a:spLocks noGrp="1"/>
          </p:cNvSpPr>
          <p:nvPr>
            <p:ph idx="1"/>
          </p:nvPr>
        </p:nvSpPr>
        <p:spPr>
          <a:xfrm>
            <a:off x="677332" y="1936865"/>
            <a:ext cx="8782551" cy="4129435"/>
          </a:xfrm>
        </p:spPr>
        <p:txBody>
          <a:bodyPr>
            <a:normAutofit/>
          </a:bodyPr>
          <a:lstStyle/>
          <a:p>
            <a:pPr algn="just"/>
            <a:r>
              <a:rPr lang="pt-BR" sz="2000" dirty="0">
                <a:solidFill>
                  <a:schemeClr val="tx1"/>
                </a:solidFill>
                <a:latin typeface="Times New Roman" panose="02020603050405020304" pitchFamily="18" charset="0"/>
                <a:cs typeface="Times New Roman" panose="02020603050405020304" pitchFamily="18" charset="0"/>
              </a:rPr>
              <a:t>Realizado no dia 18 de dezembro de 2023 - </a:t>
            </a:r>
            <a:r>
              <a:rPr lang="pt-BR" b="1" dirty="0">
                <a:latin typeface="Times New Roman" panose="02020603050405020304" pitchFamily="18" charset="0"/>
                <a:cs typeface="Times New Roman" panose="02020603050405020304" pitchFamily="18" charset="0"/>
              </a:rPr>
              <a:t>AUDIÊNCIA PÚBLICA PARA DISCUSSÃO DO PROJETO DE LEI Nº 078-GP/2023 QUE TRATA DA LEI ORÇAMENTÁRIA ANUAL (LOA) PARA O ANO DE 2024.</a:t>
            </a:r>
            <a:endParaRPr lang="pt-BR" sz="3200" b="1" dirty="0">
              <a:latin typeface="Times New Roman" panose="02020603050405020304" pitchFamily="18" charset="0"/>
              <a:cs typeface="Times New Roman" panose="02020603050405020304" pitchFamily="18" charset="0"/>
            </a:endParaRPr>
          </a:p>
          <a:p>
            <a:pPr marL="0" indent="0">
              <a:buNone/>
            </a:pPr>
            <a:endParaRPr lang="pt-BR" sz="2000" dirty="0">
              <a:solidFill>
                <a:schemeClr val="tx1"/>
              </a:solidFill>
              <a:latin typeface="Times New Roman" panose="02020603050405020304" pitchFamily="18" charset="0"/>
              <a:cs typeface="Times New Roman" panose="02020603050405020304" pitchFamily="18" charset="0"/>
            </a:endParaRPr>
          </a:p>
        </p:txBody>
      </p:sp>
      <p:sp>
        <p:nvSpPr>
          <p:cNvPr id="5" name="AutoShape 4" descr="blob:https://web.whatsapp.com/f527856f-8f85-4ddc-8bb1-e9db2d886426"/>
          <p:cNvSpPr>
            <a:spLocks noChangeAspect="1" noChangeArrowheads="1"/>
          </p:cNvSpPr>
          <p:nvPr/>
        </p:nvSpPr>
        <p:spPr bwMode="auto">
          <a:xfrm>
            <a:off x="1593677" y="3937086"/>
            <a:ext cx="2421370" cy="24213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blob:https://web.whatsapp.com/f527856f-8f85-4ddc-8bb1-e9db2d88642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026" name="Picture 2" descr="Audiência Pública para elaboração da LOA 2023 acontece amanhã na Câmara -  Prefeitura Municipal de Cane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189" y="3369479"/>
            <a:ext cx="5222760" cy="22906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8370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7076" y="714895"/>
            <a:ext cx="9206192" cy="1212966"/>
          </a:xfrm>
        </p:spPr>
        <p:txBody>
          <a:bodyPr>
            <a:noAutofit/>
          </a:bodyPr>
          <a:lstStyle/>
          <a:p>
            <a:pPr algn="just"/>
            <a:r>
              <a:rPr lang="pt-BR" sz="2000" b="1" dirty="0">
                <a:solidFill>
                  <a:schemeClr val="tx1"/>
                </a:solidFill>
                <a:latin typeface="Times New Roman" panose="02020603050405020304" pitchFamily="18" charset="0"/>
                <a:cs typeface="Times New Roman" panose="02020603050405020304" pitchFamily="18" charset="0"/>
              </a:rPr>
              <a:t>PARABÉNS A VOCÊ QUE SE INTERESSA PELA GESTÃO PÚBLICA, PARTICIPA E VIVENCIA AS OPORTUNIDADES DE CONTRIBUIR COM A MELHORIA DO NOSSO MUNICÍPIO. </a:t>
            </a:r>
            <a:endParaRPr lang="pt-BR" sz="2000" dirty="0">
              <a:solidFill>
                <a:schemeClr val="tx1"/>
              </a:solidFill>
            </a:endParaRPr>
          </a:p>
        </p:txBody>
      </p:sp>
      <p:sp>
        <p:nvSpPr>
          <p:cNvPr id="4" name="Retângulo 3"/>
          <p:cNvSpPr/>
          <p:nvPr/>
        </p:nvSpPr>
        <p:spPr>
          <a:xfrm>
            <a:off x="440575" y="2160589"/>
            <a:ext cx="9343506" cy="3970318"/>
          </a:xfrm>
          <a:prstGeom prst="rect">
            <a:avLst/>
          </a:prstGeom>
        </p:spPr>
        <p:txBody>
          <a:bodyPr wrap="square">
            <a:spAutoFit/>
          </a:bodyPr>
          <a:lstStyle/>
          <a:p>
            <a:pPr marL="109728" indent="0" algn="just">
              <a:buNone/>
            </a:pPr>
            <a:r>
              <a:rPr lang="pt-BR" sz="2400" dirty="0">
                <a:latin typeface="Times New Roman" panose="02020603050405020304" pitchFamily="18" charset="0"/>
                <a:cs typeface="Times New Roman" panose="02020603050405020304" pitchFamily="18" charset="0"/>
              </a:rPr>
              <a:t>Continuamos estendendo o convite a você munícipe a visitar ao site da Câmara Municipal de Nova Mamoré, para acompanhar o trabalho dos vereadores!</a:t>
            </a:r>
          </a:p>
          <a:p>
            <a:pPr marL="109728" indent="0" algn="just">
              <a:buNone/>
            </a:pPr>
            <a:endParaRPr lang="pt-BR" dirty="0">
              <a:latin typeface="Times New Roman" panose="02020603050405020304" pitchFamily="18" charset="0"/>
              <a:cs typeface="Times New Roman" panose="02020603050405020304" pitchFamily="18" charset="0"/>
            </a:endParaRPr>
          </a:p>
          <a:p>
            <a:pPr marL="109728" indent="0" algn="just">
              <a:buNone/>
            </a:pPr>
            <a:r>
              <a:rPr lang="pt-BR" b="1" dirty="0">
                <a:latin typeface="Times New Roman" panose="02020603050405020304" pitchFamily="18" charset="0"/>
                <a:cs typeface="Times New Roman" panose="02020603050405020304" pitchFamily="18" charset="0"/>
              </a:rPr>
              <a:t>SITE</a:t>
            </a:r>
            <a:r>
              <a:rPr lang="pt-BR" dirty="0">
                <a:latin typeface="Times New Roman" panose="02020603050405020304" pitchFamily="18" charset="0"/>
                <a:cs typeface="Times New Roman" panose="02020603050405020304" pitchFamily="18" charset="0"/>
              </a:rPr>
              <a:t>: </a:t>
            </a:r>
            <a:r>
              <a:rPr lang="pt-BR" u="sng" dirty="0">
                <a:solidFill>
                  <a:srgbClr val="00B0F0"/>
                </a:solidFill>
                <a:latin typeface="Times New Roman" panose="02020603050405020304" pitchFamily="18" charset="0"/>
                <a:cs typeface="Times New Roman" panose="02020603050405020304" pitchFamily="18" charset="0"/>
              </a:rPr>
              <a:t>novamamore.ro.leg.br</a:t>
            </a:r>
          </a:p>
          <a:p>
            <a:pPr marL="109728" indent="0" algn="just">
              <a:buNone/>
            </a:pPr>
            <a:r>
              <a:rPr lang="pt-BR" b="1" dirty="0">
                <a:latin typeface="Times New Roman" panose="02020603050405020304" pitchFamily="18" charset="0"/>
                <a:cs typeface="Times New Roman" panose="02020603050405020304" pitchFamily="18" charset="0"/>
              </a:rPr>
              <a:t>EMAIL</a:t>
            </a:r>
            <a:r>
              <a:rPr lang="pt-BR" dirty="0">
                <a:latin typeface="Times New Roman" panose="02020603050405020304" pitchFamily="18" charset="0"/>
                <a:cs typeface="Times New Roman" panose="02020603050405020304" pitchFamily="18" charset="0"/>
              </a:rPr>
              <a:t>: </a:t>
            </a:r>
            <a:r>
              <a:rPr lang="pt-BR" u="sng" dirty="0">
                <a:solidFill>
                  <a:srgbClr val="00B0F0"/>
                </a:solidFill>
                <a:latin typeface="Times New Roman" panose="02020603050405020304" pitchFamily="18" charset="0"/>
                <a:cs typeface="Times New Roman" panose="02020603050405020304" pitchFamily="18" charset="0"/>
                <a:hlinkClick r:id="rId2"/>
              </a:rPr>
              <a:t>camara@novamamore.ro.leg.br</a:t>
            </a:r>
            <a:endParaRPr lang="pt-BR" u="sng" dirty="0">
              <a:solidFill>
                <a:srgbClr val="00B0F0"/>
              </a:solidFill>
              <a:latin typeface="Times New Roman" panose="02020603050405020304" pitchFamily="18" charset="0"/>
              <a:cs typeface="Times New Roman" panose="02020603050405020304" pitchFamily="18" charset="0"/>
            </a:endParaRPr>
          </a:p>
          <a:p>
            <a:pPr marL="109728" indent="0" algn="just">
              <a:buNone/>
            </a:pPr>
            <a:r>
              <a:rPr lang="pt-BR" b="1" dirty="0">
                <a:latin typeface="Times New Roman" panose="02020603050405020304" pitchFamily="18" charset="0"/>
                <a:cs typeface="Times New Roman" panose="02020603050405020304" pitchFamily="18" charset="0"/>
              </a:rPr>
              <a:t>SAPL</a:t>
            </a:r>
            <a:r>
              <a:rPr lang="pt-BR" dirty="0">
                <a:latin typeface="Times New Roman" panose="02020603050405020304" pitchFamily="18" charset="0"/>
                <a:cs typeface="Times New Roman" panose="02020603050405020304" pitchFamily="18" charset="0"/>
              </a:rPr>
              <a:t>: </a:t>
            </a:r>
            <a:r>
              <a:rPr lang="pt-BR" u="sng" dirty="0">
                <a:solidFill>
                  <a:srgbClr val="00B0F0"/>
                </a:solidFill>
                <a:latin typeface="Times New Roman" panose="02020603050405020304" pitchFamily="18" charset="0"/>
                <a:cs typeface="Times New Roman" panose="02020603050405020304" pitchFamily="18" charset="0"/>
              </a:rPr>
              <a:t>sapl.novamamore.ro.leg.br</a:t>
            </a:r>
            <a:r>
              <a:rPr lang="pt-BR" u="sng" dirty="0">
                <a:latin typeface="Times New Roman" panose="02020603050405020304" pitchFamily="18" charset="0"/>
                <a:cs typeface="Times New Roman" panose="02020603050405020304" pitchFamily="18" charset="0"/>
              </a:rPr>
              <a:t> </a:t>
            </a:r>
          </a:p>
          <a:p>
            <a:pPr marL="109728" indent="0" algn="just">
              <a:buNone/>
            </a:pPr>
            <a:endParaRPr lang="pt-BR" b="1" u="sng" dirty="0">
              <a:latin typeface="Times New Roman" panose="02020603050405020304" pitchFamily="18" charset="0"/>
              <a:cs typeface="Times New Roman" panose="02020603050405020304" pitchFamily="18" charset="0"/>
            </a:endParaRPr>
          </a:p>
          <a:p>
            <a:pPr marL="109728" indent="0" algn="just">
              <a:buNone/>
            </a:pPr>
            <a:endParaRPr lang="pt-BR" b="1" u="sng" dirty="0">
              <a:latin typeface="Times New Roman" panose="02020603050405020304" pitchFamily="18" charset="0"/>
              <a:cs typeface="Times New Roman" panose="02020603050405020304" pitchFamily="18" charset="0"/>
            </a:endParaRPr>
          </a:p>
          <a:p>
            <a:pPr marL="109728" indent="0" algn="just">
              <a:buNone/>
            </a:pPr>
            <a:endParaRPr lang="pt-BR" b="1" u="sng" dirty="0">
              <a:latin typeface="Times New Roman" panose="02020603050405020304" pitchFamily="18" charset="0"/>
              <a:cs typeface="Times New Roman" panose="02020603050405020304" pitchFamily="18" charset="0"/>
            </a:endParaRPr>
          </a:p>
          <a:p>
            <a:pPr marL="109728" indent="0" algn="just">
              <a:buNone/>
            </a:pPr>
            <a:endParaRPr lang="pt-BR" b="1" u="sng" dirty="0">
              <a:latin typeface="Times New Roman" panose="02020603050405020304" pitchFamily="18" charset="0"/>
              <a:cs typeface="Times New Roman" panose="02020603050405020304" pitchFamily="18" charset="0"/>
            </a:endParaRPr>
          </a:p>
          <a:p>
            <a:pPr marL="109728" indent="0" algn="just">
              <a:buNone/>
            </a:pPr>
            <a:endParaRPr lang="pt-BR" b="1" u="sng" dirty="0">
              <a:latin typeface="Times New Roman" panose="02020603050405020304" pitchFamily="18" charset="0"/>
              <a:cs typeface="Times New Roman" panose="02020603050405020304" pitchFamily="18" charset="0"/>
            </a:endParaRPr>
          </a:p>
          <a:p>
            <a:pPr marL="109728" indent="0" algn="r">
              <a:buNone/>
            </a:pPr>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BOA NOITE!!!!</a:t>
            </a:r>
            <a:endParaRPr lang="pt-B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8" name="Picture 4" descr="https://www.novamamore.ro.leg.br/bg_faceboo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6665" y="3478997"/>
            <a:ext cx="666750" cy="6667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novamamore.ro.leg.br/bg_youtube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6665" y="4361851"/>
            <a:ext cx="666750" cy="666751"/>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2"/>
          <p:cNvSpPr/>
          <p:nvPr/>
        </p:nvSpPr>
        <p:spPr>
          <a:xfrm>
            <a:off x="6433415" y="4512234"/>
            <a:ext cx="1993623" cy="307777"/>
          </a:xfrm>
          <a:prstGeom prst="rect">
            <a:avLst/>
          </a:prstGeom>
        </p:spPr>
        <p:txBody>
          <a:bodyPr wrap="none">
            <a:spAutoFit/>
          </a:bodyPr>
          <a:lstStyle/>
          <a:p>
            <a:r>
              <a:rPr lang="pt-BR" sz="1400" b="1" dirty="0">
                <a:effectLst>
                  <a:outerShdw blurRad="38100" dist="38100" dir="2700000" algn="tl">
                    <a:srgbClr val="000000">
                      <a:alpha val="43137"/>
                    </a:srgbClr>
                  </a:outerShdw>
                </a:effectLst>
              </a:rPr>
              <a:t>Câmara Nova Mamoré</a:t>
            </a:r>
          </a:p>
        </p:txBody>
      </p:sp>
      <p:sp>
        <p:nvSpPr>
          <p:cNvPr id="5" name="Retângulo 4"/>
          <p:cNvSpPr/>
          <p:nvPr/>
        </p:nvSpPr>
        <p:spPr>
          <a:xfrm>
            <a:off x="6433415" y="3691489"/>
            <a:ext cx="1993623" cy="307777"/>
          </a:xfrm>
          <a:prstGeom prst="rect">
            <a:avLst/>
          </a:prstGeom>
        </p:spPr>
        <p:txBody>
          <a:bodyPr wrap="none">
            <a:spAutoFit/>
          </a:bodyPr>
          <a:lstStyle/>
          <a:p>
            <a:r>
              <a:rPr lang="pt-BR" sz="1400" b="1" dirty="0">
                <a:effectLst>
                  <a:outerShdw blurRad="38100" dist="38100" dir="2700000" algn="tl">
                    <a:srgbClr val="000000">
                      <a:alpha val="43137"/>
                    </a:srgbClr>
                  </a:outerShdw>
                </a:effectLst>
              </a:rPr>
              <a:t>Câmara Nova Mamoré</a:t>
            </a:r>
          </a:p>
        </p:txBody>
      </p:sp>
    </p:spTree>
    <p:extLst>
      <p:ext uri="{BB962C8B-B14F-4D97-AF65-F5344CB8AC3E}">
        <p14:creationId xmlns:p14="http://schemas.microsoft.com/office/powerpoint/2010/main" val="210532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116" y="1048930"/>
            <a:ext cx="8596668" cy="1320800"/>
          </a:xfrm>
        </p:spPr>
        <p:txBody>
          <a:bodyPr>
            <a:normAutofit/>
          </a:bodyPr>
          <a:lstStyle/>
          <a:p>
            <a:pPr algn="ctr"/>
            <a:r>
              <a:rPr lang="pt-BR" sz="2800" dirty="0">
                <a:solidFill>
                  <a:schemeClr val="tx1"/>
                </a:solidFill>
                <a:latin typeface="Times New Roman" panose="02020603050405020304" pitchFamily="18" charset="0"/>
                <a:cs typeface="Times New Roman" panose="02020603050405020304" pitchFamily="18" charset="0"/>
              </a:rPr>
              <a:t>REPRESENTANTE: ANDRÉ LUIZ BAIER</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4166012993"/>
              </p:ext>
            </p:extLst>
          </p:nvPr>
        </p:nvGraphicFramePr>
        <p:xfrm>
          <a:off x="457199" y="1845734"/>
          <a:ext cx="9210502" cy="4177529"/>
        </p:xfrm>
        <a:graphic>
          <a:graphicData uri="http://schemas.openxmlformats.org/drawingml/2006/table">
            <a:tbl>
              <a:tblPr firstRow="1" bandRow="1">
                <a:tableStyleId>{5C22544A-7EE6-4342-B048-85BDC9FD1C3A}</a:tableStyleId>
              </a:tblPr>
              <a:tblGrid>
                <a:gridCol w="3956859">
                  <a:extLst>
                    <a:ext uri="{9D8B030D-6E8A-4147-A177-3AD203B41FA5}">
                      <a16:colId xmlns:a16="http://schemas.microsoft.com/office/drawing/2014/main" val="2466657462"/>
                    </a:ext>
                  </a:extLst>
                </a:gridCol>
                <a:gridCol w="5253643">
                  <a:extLst>
                    <a:ext uri="{9D8B030D-6E8A-4147-A177-3AD203B41FA5}">
                      <a16:colId xmlns:a16="http://schemas.microsoft.com/office/drawing/2014/main" val="3329987225"/>
                    </a:ext>
                  </a:extLst>
                </a:gridCol>
              </a:tblGrid>
              <a:tr h="502456">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pt-BR" sz="1800" b="1" kern="1200" dirty="0">
                          <a:solidFill>
                            <a:schemeClr val="lt1"/>
                          </a:solidFill>
                          <a:latin typeface="Times New Roman" panose="02020603050405020304" pitchFamily="18" charset="0"/>
                          <a:ea typeface="+mn-ea"/>
                          <a:cs typeface="Times New Roman" panose="02020603050405020304" pitchFamily="18" charset="0"/>
                        </a:rPr>
                        <a:t>EQUIPE TÉCNICA </a:t>
                      </a:r>
                    </a:p>
                  </a:txBody>
                  <a:tcPr/>
                </a:tc>
                <a:tc hMerge="1">
                  <a:txBody>
                    <a:bodyPr/>
                    <a:lstStyle/>
                    <a:p>
                      <a:endParaRPr lang="pt-BR"/>
                    </a:p>
                  </a:txBody>
                  <a:tcPr/>
                </a:tc>
                <a:extLst>
                  <a:ext uri="{0D108BD9-81ED-4DB2-BD59-A6C34878D82A}">
                    <a16:rowId xmlns:a16="http://schemas.microsoft.com/office/drawing/2014/main" val="2616858474"/>
                  </a:ext>
                </a:extLst>
              </a:tr>
              <a:tr h="373302">
                <a:tc>
                  <a:txBody>
                    <a:bodyPr/>
                    <a:lstStyle/>
                    <a:p>
                      <a:r>
                        <a:rPr lang="pt-BR" sz="1800" kern="1200" dirty="0">
                          <a:solidFill>
                            <a:schemeClr val="dk1"/>
                          </a:solidFill>
                          <a:effectLst/>
                          <a:latin typeface="Times New Roman" panose="02020603050405020304" pitchFamily="18" charset="0"/>
                          <a:ea typeface="+mn-ea"/>
                          <a:cs typeface="Times New Roman" panose="02020603050405020304" pitchFamily="18" charset="0"/>
                        </a:rPr>
                        <a:t>VALDENISE ALVES DE SOUZA</a:t>
                      </a:r>
                      <a:endParaRPr lang="pt-BR" sz="1800" b="0" dirty="0">
                        <a:solidFill>
                          <a:schemeClr val="tx1"/>
                        </a:solidFill>
                        <a:latin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CHEFE DE</a:t>
                      </a:r>
                      <a:r>
                        <a:rPr lang="pt-BR" sz="1800" baseline="0" dirty="0">
                          <a:solidFill>
                            <a:schemeClr val="tx1"/>
                          </a:solidFill>
                          <a:latin typeface="Times New Roman" panose="02020603050405020304" pitchFamily="18" charset="0"/>
                          <a:ea typeface="Calibri"/>
                          <a:cs typeface="Times New Roman" panose="02020603050405020304" pitchFamily="18" charset="0"/>
                        </a:rPr>
                        <a:t> GABINETE</a:t>
                      </a:r>
                      <a:endParaRPr lang="pt-BR" sz="18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555699092"/>
                  </a:ext>
                </a:extLst>
              </a:tr>
              <a:tr h="373302">
                <a:tc>
                  <a:txBody>
                    <a:bodyPr/>
                    <a:lstStyle/>
                    <a:p>
                      <a:pPr>
                        <a:lnSpc>
                          <a:spcPct val="115000"/>
                        </a:lnSpc>
                        <a:spcAft>
                          <a:spcPts val="0"/>
                        </a:spcAft>
                      </a:pPr>
                      <a:r>
                        <a:rPr lang="pt-BR" sz="1800" kern="1200" dirty="0">
                          <a:solidFill>
                            <a:schemeClr val="dk1"/>
                          </a:solidFill>
                          <a:effectLst/>
                          <a:latin typeface="Times New Roman" panose="02020603050405020304" pitchFamily="18" charset="0"/>
                          <a:ea typeface="+mn-ea"/>
                          <a:cs typeface="Times New Roman" panose="02020603050405020304" pitchFamily="18" charset="0"/>
                        </a:rPr>
                        <a:t>ERIDA ORTIS DA SILVA</a:t>
                      </a:r>
                      <a:endParaRPr lang="pt-BR" sz="18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pt-BR" sz="1800" dirty="0">
                          <a:solidFill>
                            <a:schemeClr val="tx1"/>
                          </a:solidFill>
                          <a:latin typeface="Times New Roman" panose="02020603050405020304" pitchFamily="18" charset="0"/>
                          <a:ea typeface="Calibri"/>
                          <a:cs typeface="Times New Roman" panose="02020603050405020304" pitchFamily="18" charset="0"/>
                        </a:rPr>
                        <a:t>DIRETORA DO DEP. DE CONTABILIDADE/FINANÇAS E RECURSOS HUMANOS</a:t>
                      </a:r>
                    </a:p>
                  </a:txBody>
                  <a:tcPr marL="68580" marR="68580" marT="0" marB="0"/>
                </a:tc>
                <a:extLst>
                  <a:ext uri="{0D108BD9-81ED-4DB2-BD59-A6C34878D82A}">
                    <a16:rowId xmlns:a16="http://schemas.microsoft.com/office/drawing/2014/main" val="1400161328"/>
                  </a:ext>
                </a:extLst>
              </a:tr>
              <a:tr h="348509">
                <a:tc>
                  <a:txBody>
                    <a:bodyPr/>
                    <a:lstStyle/>
                    <a:p>
                      <a:r>
                        <a:rPr lang="pt-BR" sz="1800" dirty="0">
                          <a:solidFill>
                            <a:schemeClr val="tx1"/>
                          </a:solidFill>
                          <a:latin typeface="Times New Roman" panose="02020603050405020304" pitchFamily="18" charset="0"/>
                          <a:cs typeface="Times New Roman" panose="02020603050405020304" pitchFamily="18" charset="0"/>
                        </a:rPr>
                        <a:t>JAQUELINE BRANDÃO MARTINS</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CONTROLADORA INTERNA</a:t>
                      </a:r>
                    </a:p>
                  </a:txBody>
                  <a:tcPr marL="68580" marR="68580" marT="0" marB="0"/>
                </a:tc>
                <a:extLst>
                  <a:ext uri="{0D108BD9-81ED-4DB2-BD59-A6C34878D82A}">
                    <a16:rowId xmlns:a16="http://schemas.microsoft.com/office/drawing/2014/main" val="3956910437"/>
                  </a:ext>
                </a:extLst>
              </a:tr>
              <a:tr h="67737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NÁBILA CAROLINE RODRIGUES DE CARVALHO</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DIRETORA DO DEPARTAMENTO JURÍDICO</a:t>
                      </a:r>
                    </a:p>
                  </a:txBody>
                  <a:tcPr marL="68580" marR="68580" marT="0" marB="0"/>
                </a:tc>
                <a:extLst>
                  <a:ext uri="{0D108BD9-81ED-4DB2-BD59-A6C34878D82A}">
                    <a16:rowId xmlns:a16="http://schemas.microsoft.com/office/drawing/2014/main" val="44192672"/>
                  </a:ext>
                </a:extLst>
              </a:tr>
              <a:tr h="67737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CLÁUDIO VASCONCELOS VEDADA</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DIRETOR DO DEPARTAMENTO DE CONTROLE INTERNO</a:t>
                      </a:r>
                    </a:p>
                  </a:txBody>
                  <a:tcPr marL="68580" marR="68580" marT="0" marB="0"/>
                </a:tc>
                <a:extLst>
                  <a:ext uri="{0D108BD9-81ED-4DB2-BD59-A6C34878D82A}">
                    <a16:rowId xmlns:a16="http://schemas.microsoft.com/office/drawing/2014/main" val="3617240478"/>
                  </a:ext>
                </a:extLst>
              </a:tr>
              <a:tr h="67737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ADELIA NAIANE LIMA MOURA</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1800" dirty="0">
                          <a:solidFill>
                            <a:schemeClr val="tx1"/>
                          </a:solidFill>
                          <a:latin typeface="Times New Roman" panose="02020603050405020304" pitchFamily="18" charset="0"/>
                          <a:ea typeface="Calibri"/>
                          <a:cs typeface="Times New Roman" panose="02020603050405020304" pitchFamily="18" charset="0"/>
                        </a:rPr>
                        <a:t>DIRETORA DO DEPARTAMENTO LEGISLATIVO</a:t>
                      </a:r>
                    </a:p>
                  </a:txBody>
                  <a:tcPr marL="68580" marR="68580" marT="0" marB="0"/>
                </a:tc>
                <a:extLst>
                  <a:ext uri="{0D108BD9-81ED-4DB2-BD59-A6C34878D82A}">
                    <a16:rowId xmlns:a16="http://schemas.microsoft.com/office/drawing/2014/main" val="3389039685"/>
                  </a:ext>
                </a:extLst>
              </a:tr>
            </a:tbl>
          </a:graphicData>
        </a:graphic>
      </p:graphicFrame>
      <p:sp>
        <p:nvSpPr>
          <p:cNvPr id="5" name="Retângulo 4"/>
          <p:cNvSpPr/>
          <p:nvPr/>
        </p:nvSpPr>
        <p:spPr>
          <a:xfrm>
            <a:off x="2249978" y="0"/>
            <a:ext cx="6096000" cy="646331"/>
          </a:xfrm>
          <a:prstGeom prst="rect">
            <a:avLst/>
          </a:prstGeom>
        </p:spPr>
        <p:txBody>
          <a:bodyPr>
            <a:spAutoFit/>
          </a:bodyPr>
          <a:lstStyle/>
          <a:p>
            <a:pPr algn="ctr"/>
            <a:r>
              <a:rPr lang="pt-BR"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400" dirty="0">
                <a:effectLst/>
                <a:latin typeface="Times New Roman" panose="02020603050405020304" pitchFamily="18" charset="0"/>
                <a:ea typeface="Calibri" panose="020F0502020204030204" pitchFamily="34" charset="0"/>
                <a:cs typeface="Times New Roman" panose="02020603050405020304" pitchFamily="18" charset="0"/>
              </a:rPr>
            </a:br>
            <a:r>
              <a:rPr lang="pt-BR"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dirty="0">
              <a:latin typeface="Times New Roman" panose="02020603050405020304" pitchFamily="18" charset="0"/>
              <a:cs typeface="Times New Roman" panose="02020603050405020304" pitchFamily="18" charset="0"/>
            </a:endParaRPr>
          </a:p>
        </p:txBody>
      </p:sp>
      <p:pic>
        <p:nvPicPr>
          <p:cNvPr id="6" name="Imagem 5"/>
          <p:cNvPicPr/>
          <p:nvPr/>
        </p:nvPicPr>
        <p:blipFill>
          <a:blip r:embed="rId2" cstate="print"/>
          <a:srcRect/>
          <a:stretch>
            <a:fillRect/>
          </a:stretch>
        </p:blipFill>
        <p:spPr bwMode="auto">
          <a:xfrm>
            <a:off x="1374372" y="73561"/>
            <a:ext cx="628650" cy="572770"/>
          </a:xfrm>
          <a:prstGeom prst="rect">
            <a:avLst/>
          </a:prstGeom>
          <a:noFill/>
        </p:spPr>
      </p:pic>
    </p:spTree>
    <p:extLst>
      <p:ext uri="{BB962C8B-B14F-4D97-AF65-F5344CB8AC3E}">
        <p14:creationId xmlns:p14="http://schemas.microsoft.com/office/powerpoint/2010/main" val="294765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301876032"/>
              </p:ext>
            </p:extLst>
          </p:nvPr>
        </p:nvGraphicFramePr>
        <p:xfrm>
          <a:off x="1118371" y="1007910"/>
          <a:ext cx="7901401" cy="4842180"/>
        </p:xfrm>
        <a:graphic>
          <a:graphicData uri="http://schemas.openxmlformats.org/drawingml/2006/table">
            <a:tbl>
              <a:tblPr firstRow="1" bandRow="1">
                <a:tableStyleId>{5C22544A-7EE6-4342-B048-85BDC9FD1C3A}</a:tableStyleId>
              </a:tblPr>
              <a:tblGrid>
                <a:gridCol w="530686">
                  <a:extLst>
                    <a:ext uri="{9D8B030D-6E8A-4147-A177-3AD203B41FA5}">
                      <a16:colId xmlns:a16="http://schemas.microsoft.com/office/drawing/2014/main" val="603417140"/>
                    </a:ext>
                  </a:extLst>
                </a:gridCol>
                <a:gridCol w="7370715">
                  <a:extLst>
                    <a:ext uri="{9D8B030D-6E8A-4147-A177-3AD203B41FA5}">
                      <a16:colId xmlns:a16="http://schemas.microsoft.com/office/drawing/2014/main" val="1643732484"/>
                    </a:ext>
                  </a:extLst>
                </a:gridCol>
              </a:tblGrid>
              <a:tr h="270394">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pt-BR" sz="2400" b="1" kern="1200" dirty="0">
                          <a:solidFill>
                            <a:schemeClr val="lt1"/>
                          </a:solidFill>
                          <a:latin typeface="Times New Roman" panose="02020603050405020304" pitchFamily="18" charset="0"/>
                          <a:ea typeface="+mn-ea"/>
                          <a:cs typeface="Times New Roman" panose="02020603050405020304" pitchFamily="18" charset="0"/>
                        </a:rPr>
                        <a:t>EQUIPE ADMINISTRATIVA E DE APOIO</a:t>
                      </a:r>
                    </a:p>
                  </a:txBody>
                  <a:tcPr/>
                </a:tc>
                <a:tc hMerge="1">
                  <a:txBody>
                    <a:bodyPr/>
                    <a:lstStyle/>
                    <a:p>
                      <a:endParaRPr lang="pt-BR"/>
                    </a:p>
                  </a:txBody>
                  <a:tcPr/>
                </a:tc>
                <a:extLst>
                  <a:ext uri="{0D108BD9-81ED-4DB2-BD59-A6C34878D82A}">
                    <a16:rowId xmlns:a16="http://schemas.microsoft.com/office/drawing/2014/main" val="3846302748"/>
                  </a:ext>
                </a:extLst>
              </a:tr>
              <a:tr h="310954">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ASSISTENTE JURÍDICO</a:t>
                      </a:r>
                    </a:p>
                  </a:txBody>
                  <a:tcPr marL="68580" marR="68580" marT="0" marB="0"/>
                </a:tc>
                <a:extLst>
                  <a:ext uri="{0D108BD9-81ED-4DB2-BD59-A6C34878D82A}">
                    <a16:rowId xmlns:a16="http://schemas.microsoft.com/office/drawing/2014/main" val="1261440575"/>
                  </a:ext>
                </a:extLst>
              </a:tr>
              <a:tr h="310954">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CONTROLADOR INTERNO</a:t>
                      </a:r>
                    </a:p>
                  </a:txBody>
                  <a:tcPr marL="68580" marR="68580" marT="0" marB="0"/>
                </a:tc>
                <a:extLst>
                  <a:ext uri="{0D108BD9-81ED-4DB2-BD59-A6C34878D82A}">
                    <a16:rowId xmlns:a16="http://schemas.microsoft.com/office/drawing/2014/main" val="2649001220"/>
                  </a:ext>
                </a:extLst>
              </a:tr>
              <a:tr h="310954">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TÉCNICO EM CONTABILIDADE - </a:t>
                      </a:r>
                      <a:r>
                        <a:rPr lang="pt-BR" sz="2000" u="none" dirty="0">
                          <a:latin typeface="Times New Roman" panose="02020603050405020304" pitchFamily="18" charset="0"/>
                          <a:ea typeface="Calibri"/>
                          <a:cs typeface="Times New Roman" panose="02020603050405020304" pitchFamily="18" charset="0"/>
                        </a:rPr>
                        <a:t>CEDIDO P/ SINDICATO</a:t>
                      </a:r>
                    </a:p>
                  </a:txBody>
                  <a:tcPr marL="68580" marR="68580" marT="0" marB="0"/>
                </a:tc>
                <a:extLst>
                  <a:ext uri="{0D108BD9-81ED-4DB2-BD59-A6C34878D82A}">
                    <a16:rowId xmlns:a16="http://schemas.microsoft.com/office/drawing/2014/main" val="762127290"/>
                  </a:ext>
                </a:extLst>
              </a:tr>
              <a:tr h="296737">
                <a:tc>
                  <a:txBody>
                    <a:bodyPr/>
                    <a:lstStyle/>
                    <a:p>
                      <a:r>
                        <a:rPr lang="pt-BR" sz="2000" dirty="0">
                          <a:latin typeface="Times New Roman" panose="02020603050405020304" pitchFamily="18" charset="0"/>
                          <a:cs typeface="Times New Roman" panose="02020603050405020304" pitchFamily="18" charset="0"/>
                        </a:rPr>
                        <a:t>01</a:t>
                      </a:r>
                    </a:p>
                  </a:txBody>
                  <a:tcPr marL="68580" marR="68580" marT="0" marB="0"/>
                </a:tc>
                <a:tc>
                  <a:txBody>
                    <a:bodyPr/>
                    <a:lstStyle/>
                    <a:p>
                      <a:r>
                        <a:rPr lang="pt-BR" sz="2000" dirty="0">
                          <a:latin typeface="Times New Roman" panose="02020603050405020304" pitchFamily="18" charset="0"/>
                          <a:cs typeface="Times New Roman" panose="02020603050405020304" pitchFamily="18" charset="0"/>
                        </a:rPr>
                        <a:t>AGENTE ADMINISTRATIVO</a:t>
                      </a:r>
                    </a:p>
                  </a:txBody>
                  <a:tcPr marL="68580" marR="68580" marT="0" marB="0"/>
                </a:tc>
                <a:extLst>
                  <a:ext uri="{0D108BD9-81ED-4DB2-BD59-A6C34878D82A}">
                    <a16:rowId xmlns:a16="http://schemas.microsoft.com/office/drawing/2014/main" val="1903641420"/>
                  </a:ext>
                </a:extLst>
              </a:tr>
              <a:tr h="38147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SERVENTE</a:t>
                      </a:r>
                    </a:p>
                  </a:txBody>
                  <a:tcPr marL="68580" marR="68580" marT="0" marB="0"/>
                </a:tc>
                <a:extLst>
                  <a:ext uri="{0D108BD9-81ED-4DB2-BD59-A6C34878D82A}">
                    <a16:rowId xmlns:a16="http://schemas.microsoft.com/office/drawing/2014/main" val="2656385086"/>
                  </a:ext>
                </a:extLst>
              </a:tr>
              <a:tr h="390220">
                <a:tc>
                  <a:txBody>
                    <a:bodyPr/>
                    <a:lstStyle/>
                    <a:p>
                      <a:r>
                        <a:rPr lang="pt-BR" sz="2000" dirty="0">
                          <a:latin typeface="Times New Roman" panose="02020603050405020304" pitchFamily="18" charset="0"/>
                          <a:cs typeface="Times New Roman" panose="02020603050405020304" pitchFamily="18" charset="0"/>
                        </a:rPr>
                        <a:t>01</a:t>
                      </a:r>
                    </a:p>
                  </a:txBody>
                  <a:tcPr marL="68580" marR="68580" marT="0" marB="0"/>
                </a:tc>
                <a:tc>
                  <a:txBody>
                    <a:bodyPr/>
                    <a:lstStyle/>
                    <a:p>
                      <a:r>
                        <a:rPr lang="pt-BR" sz="2000" dirty="0">
                          <a:latin typeface="Times New Roman" panose="02020603050405020304" pitchFamily="18" charset="0"/>
                          <a:cs typeface="Times New Roman" panose="02020603050405020304" pitchFamily="18" charset="0"/>
                        </a:rPr>
                        <a:t>ZELADORA</a:t>
                      </a:r>
                    </a:p>
                  </a:txBody>
                  <a:tcPr marL="68580" marR="68580" marT="0" marB="0"/>
                </a:tc>
                <a:extLst>
                  <a:ext uri="{0D108BD9-81ED-4DB2-BD59-A6C34878D82A}">
                    <a16:rowId xmlns:a16="http://schemas.microsoft.com/office/drawing/2014/main" val="1055401071"/>
                  </a:ext>
                </a:extLst>
              </a:tr>
              <a:tr h="39022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04</a:t>
                      </a:r>
                    </a:p>
                  </a:txBody>
                  <a:tcPr marL="68580" marR="68580" marT="0" marB="0"/>
                </a:tc>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VIGIAS</a:t>
                      </a:r>
                    </a:p>
                  </a:txBody>
                  <a:tcPr marL="68580" marR="68580" marT="0" marB="0"/>
                </a:tc>
                <a:extLst>
                  <a:ext uri="{0D108BD9-81ED-4DB2-BD59-A6C34878D82A}">
                    <a16:rowId xmlns:a16="http://schemas.microsoft.com/office/drawing/2014/main" val="1471844146"/>
                  </a:ext>
                </a:extLst>
              </a:tr>
              <a:tr h="390220">
                <a:tc>
                  <a:txBody>
                    <a:bodyPr/>
                    <a:lstStyle/>
                    <a:p>
                      <a:pPr>
                        <a:lnSpc>
                          <a:spcPct val="115000"/>
                        </a:lnSpc>
                        <a:spcAft>
                          <a:spcPts val="0"/>
                        </a:spcAft>
                      </a:pPr>
                      <a:r>
                        <a:rPr lang="pt-BR" sz="2000" dirty="0">
                          <a:solidFill>
                            <a:schemeClr val="tx1"/>
                          </a:solidFill>
                          <a:latin typeface="Times New Roman" panose="02020603050405020304" pitchFamily="18" charset="0"/>
                          <a:ea typeface="Calibri"/>
                          <a:cs typeface="Times New Roman" panose="02020603050405020304" pitchFamily="18" charset="0"/>
                        </a:rPr>
                        <a:t>15</a:t>
                      </a:r>
                    </a:p>
                  </a:txBody>
                  <a:tcPr marL="68580" marR="68580" marT="0" marB="0"/>
                </a:tc>
                <a:tc>
                  <a:txBody>
                    <a:bodyPr/>
                    <a:lstStyle/>
                    <a:p>
                      <a:pPr>
                        <a:lnSpc>
                          <a:spcPct val="115000"/>
                        </a:lnSpc>
                        <a:spcAft>
                          <a:spcPts val="0"/>
                        </a:spcAft>
                      </a:pPr>
                      <a:r>
                        <a:rPr lang="pt-BR" sz="2000" dirty="0">
                          <a:solidFill>
                            <a:schemeClr val="tx1"/>
                          </a:solidFill>
                          <a:latin typeface="Times New Roman" panose="02020603050405020304" pitchFamily="18" charset="0"/>
                          <a:ea typeface="Calibri"/>
                          <a:cs typeface="Times New Roman" panose="02020603050405020304" pitchFamily="18" charset="0"/>
                        </a:rPr>
                        <a:t>CARGOS COMISSIONADOS</a:t>
                      </a:r>
                    </a:p>
                  </a:txBody>
                  <a:tcPr marL="68580" marR="68580" marT="0" marB="0"/>
                </a:tc>
                <a:extLst>
                  <a:ext uri="{0D108BD9-81ED-4DB2-BD59-A6C34878D82A}">
                    <a16:rowId xmlns:a16="http://schemas.microsoft.com/office/drawing/2014/main" val="1139881101"/>
                  </a:ext>
                </a:extLst>
              </a:tr>
              <a:tr h="39022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pt-BR" sz="2000" dirty="0">
                          <a:latin typeface="Times New Roman" panose="02020603050405020304" pitchFamily="18" charset="0"/>
                          <a:ea typeface="Calibri"/>
                          <a:cs typeface="Times New Roman" panose="02020603050405020304" pitchFamily="18" charset="0"/>
                        </a:rPr>
                        <a:t>CEDENCIAS DA PREFEITURA</a:t>
                      </a:r>
                    </a:p>
                  </a:txBody>
                  <a:tcPr marL="68580" marR="68580" marT="0" marB="0"/>
                </a:tc>
                <a:extLst>
                  <a:ext uri="{0D108BD9-81ED-4DB2-BD59-A6C34878D82A}">
                    <a16:rowId xmlns:a16="http://schemas.microsoft.com/office/drawing/2014/main" val="2061635386"/>
                  </a:ext>
                </a:extLst>
              </a:tr>
              <a:tr h="39022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pt-BR" sz="2000" dirty="0">
                          <a:latin typeface="Times New Roman" panose="02020603050405020304" pitchFamily="18" charset="0"/>
                          <a:ea typeface="Calibri"/>
                          <a:cs typeface="Times New Roman" panose="02020603050405020304" pitchFamily="18" charset="0"/>
                        </a:rPr>
                        <a:t>MOTORISTA</a:t>
                      </a:r>
                    </a:p>
                  </a:txBody>
                  <a:tcPr marL="68580" marR="68580" marT="0" marB="0"/>
                </a:tc>
                <a:extLst>
                  <a:ext uri="{0D108BD9-81ED-4DB2-BD59-A6C34878D82A}">
                    <a16:rowId xmlns:a16="http://schemas.microsoft.com/office/drawing/2014/main" val="2254098625"/>
                  </a:ext>
                </a:extLst>
              </a:tr>
              <a:tr h="39022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a:t>
                      </a: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pt-BR" sz="2000" dirty="0">
                          <a:latin typeface="Times New Roman" panose="02020603050405020304" pitchFamily="18" charset="0"/>
                          <a:ea typeface="Calibri"/>
                          <a:cs typeface="Times New Roman" panose="02020603050405020304" pitchFamily="18" charset="0"/>
                        </a:rPr>
                        <a:t>CONTADORA</a:t>
                      </a:r>
                    </a:p>
                  </a:txBody>
                  <a:tcPr marL="68580" marR="68580" marT="0" marB="0"/>
                </a:tc>
                <a:extLst>
                  <a:ext uri="{0D108BD9-81ED-4DB2-BD59-A6C34878D82A}">
                    <a16:rowId xmlns:a16="http://schemas.microsoft.com/office/drawing/2014/main" val="3031375660"/>
                  </a:ext>
                </a:extLst>
              </a:tr>
              <a:tr h="390220">
                <a:tc>
                  <a:txBody>
                    <a:bodyPr/>
                    <a:lstStyle/>
                    <a:p>
                      <a:pPr>
                        <a:lnSpc>
                          <a:spcPct val="115000"/>
                        </a:lnSpc>
                        <a:spcAft>
                          <a:spcPts val="0"/>
                        </a:spcAft>
                      </a:pPr>
                      <a:r>
                        <a:rPr lang="pt-BR" sz="2000" dirty="0">
                          <a:latin typeface="Times New Roman" panose="02020603050405020304" pitchFamily="18" charset="0"/>
                          <a:ea typeface="Calibri"/>
                          <a:cs typeface="Times New Roman" panose="02020603050405020304" pitchFamily="18" charset="0"/>
                        </a:rPr>
                        <a:t>01 </a:t>
                      </a: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pt-BR" sz="2000" dirty="0">
                          <a:latin typeface="Times New Roman" panose="02020603050405020304" pitchFamily="18" charset="0"/>
                          <a:ea typeface="Calibri"/>
                          <a:cs typeface="Times New Roman" panose="02020603050405020304" pitchFamily="18" charset="0"/>
                        </a:rPr>
                        <a:t>ASSISTENTE LEGISLATIVO</a:t>
                      </a:r>
                    </a:p>
                  </a:txBody>
                  <a:tcPr marL="68580" marR="68580" marT="0" marB="0"/>
                </a:tc>
                <a:extLst>
                  <a:ext uri="{0D108BD9-81ED-4DB2-BD59-A6C34878D82A}">
                    <a16:rowId xmlns:a16="http://schemas.microsoft.com/office/drawing/2014/main" val="1632110495"/>
                  </a:ext>
                </a:extLst>
              </a:tr>
            </a:tbl>
          </a:graphicData>
        </a:graphic>
      </p:graphicFrame>
      <p:sp>
        <p:nvSpPr>
          <p:cNvPr id="5" name="Retângulo 4"/>
          <p:cNvSpPr/>
          <p:nvPr/>
        </p:nvSpPr>
        <p:spPr>
          <a:xfrm>
            <a:off x="2299854" y="0"/>
            <a:ext cx="6096000" cy="646331"/>
          </a:xfrm>
          <a:prstGeom prst="rect">
            <a:avLst/>
          </a:prstGeom>
        </p:spPr>
        <p:txBody>
          <a:bodyPr>
            <a:spAutoFit/>
          </a:bodyPr>
          <a:lstStyle/>
          <a:p>
            <a:pPr algn="ctr"/>
            <a:r>
              <a:rPr lang="pt-BR"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400" dirty="0">
                <a:effectLst/>
                <a:latin typeface="Times New Roman" panose="02020603050405020304" pitchFamily="18" charset="0"/>
                <a:ea typeface="Calibri" panose="020F0502020204030204" pitchFamily="34" charset="0"/>
                <a:cs typeface="Times New Roman" panose="02020603050405020304" pitchFamily="18" charset="0"/>
              </a:rPr>
            </a:br>
            <a:r>
              <a:rPr lang="pt-BR"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dirty="0">
              <a:latin typeface="Times New Roman" panose="02020603050405020304" pitchFamily="18" charset="0"/>
              <a:cs typeface="Times New Roman" panose="02020603050405020304" pitchFamily="18" charset="0"/>
            </a:endParaRPr>
          </a:p>
        </p:txBody>
      </p:sp>
      <p:pic>
        <p:nvPicPr>
          <p:cNvPr id="6" name="Imagem 5"/>
          <p:cNvPicPr/>
          <p:nvPr/>
        </p:nvPicPr>
        <p:blipFill>
          <a:blip r:embed="rId2" cstate="print"/>
          <a:srcRect/>
          <a:stretch>
            <a:fillRect/>
          </a:stretch>
        </p:blipFill>
        <p:spPr bwMode="auto">
          <a:xfrm>
            <a:off x="1421706" y="201091"/>
            <a:ext cx="628650" cy="572770"/>
          </a:xfrm>
          <a:prstGeom prst="rect">
            <a:avLst/>
          </a:prstGeom>
          <a:noFill/>
        </p:spPr>
      </p:pic>
    </p:spTree>
    <p:extLst>
      <p:ext uri="{BB962C8B-B14F-4D97-AF65-F5344CB8AC3E}">
        <p14:creationId xmlns:p14="http://schemas.microsoft.com/office/powerpoint/2010/main" val="398249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ext uri="{D42A27DB-BD31-4B8C-83A1-F6EECF244321}">
                <p14:modId xmlns:p14="http://schemas.microsoft.com/office/powerpoint/2010/main" val="2123248639"/>
              </p:ext>
            </p:extLst>
          </p:nvPr>
        </p:nvGraphicFramePr>
        <p:xfrm>
          <a:off x="677863" y="2160588"/>
          <a:ext cx="8596312" cy="231140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144574873"/>
                    </a:ext>
                  </a:extLst>
                </a:gridCol>
                <a:gridCol w="4298156">
                  <a:extLst>
                    <a:ext uri="{9D8B030D-6E8A-4147-A177-3AD203B41FA5}">
                      <a16:colId xmlns:a16="http://schemas.microsoft.com/office/drawing/2014/main" val="1109485052"/>
                    </a:ext>
                  </a:extLst>
                </a:gridCol>
              </a:tblGrid>
              <a:tr h="370840">
                <a:tc gridSpan="2">
                  <a:txBody>
                    <a:bodyPr/>
                    <a:lstStyle/>
                    <a:p>
                      <a:pPr algn="ctr"/>
                      <a:r>
                        <a:rPr lang="pt-BR" sz="2400" dirty="0">
                          <a:effectLst/>
                          <a:latin typeface="Times New Roman" panose="02020603050405020304" pitchFamily="18" charset="0"/>
                          <a:cs typeface="Times New Roman" panose="02020603050405020304" pitchFamily="18" charset="0"/>
                        </a:rPr>
                        <a:t>QUADRO DE PESSOAL</a:t>
                      </a:r>
                      <a:endParaRPr lang="pt-BR" sz="2400" dirty="0">
                        <a:latin typeface="Times New Roman" panose="02020603050405020304" pitchFamily="18" charset="0"/>
                        <a:cs typeface="Times New Roman" panose="02020603050405020304" pitchFamily="18" charset="0"/>
                      </a:endParaRPr>
                    </a:p>
                  </a:txBody>
                  <a:tcPr marL="91439" marR="91439"/>
                </a:tc>
                <a:tc hMerge="1">
                  <a:txBody>
                    <a:bodyPr/>
                    <a:lstStyle/>
                    <a:p>
                      <a:endParaRPr lang="pt-BR" dirty="0"/>
                    </a:p>
                  </a:txBody>
                  <a:tcPr/>
                </a:tc>
                <a:extLst>
                  <a:ext uri="{0D108BD9-81ED-4DB2-BD59-A6C34878D82A}">
                    <a16:rowId xmlns:a16="http://schemas.microsoft.com/office/drawing/2014/main" val="3042808253"/>
                  </a:ext>
                </a:extLst>
              </a:tr>
              <a:tr h="370840">
                <a:tc>
                  <a:txBody>
                    <a:bodyPr/>
                    <a:lstStyle/>
                    <a:p>
                      <a:pPr>
                        <a:lnSpc>
                          <a:spcPct val="115000"/>
                        </a:lnSpc>
                        <a:spcAft>
                          <a:spcPts val="0"/>
                        </a:spcAft>
                      </a:pPr>
                      <a:r>
                        <a:rPr lang="pt-B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LEGISLATIVO (VEREADORES)</a:t>
                      </a:r>
                      <a:endParaRPr lang="pt-B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pt-B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6598581"/>
                  </a:ext>
                </a:extLst>
              </a:tr>
              <a:tr h="370840">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EFETIVOS</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13</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5098168"/>
                  </a:ext>
                </a:extLst>
              </a:tr>
              <a:tr h="370840">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COMISSIONADOS</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15</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389793"/>
                  </a:ext>
                </a:extLst>
              </a:tr>
              <a:tr h="370840">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CEDIDOS</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01</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4996054"/>
                  </a:ext>
                </a:extLst>
              </a:tr>
              <a:tr h="370840">
                <a:tc>
                  <a:txBody>
                    <a:bodyPr/>
                    <a:lstStyle/>
                    <a:p>
                      <a:pPr>
                        <a:lnSpc>
                          <a:spcPct val="115000"/>
                        </a:lnSpc>
                        <a:spcAft>
                          <a:spcPts val="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TOTAL</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40</a:t>
                      </a:r>
                    </a:p>
                  </a:txBody>
                  <a:tcPr marL="68580" marR="68580" marT="0" marB="0"/>
                </a:tc>
                <a:extLst>
                  <a:ext uri="{0D108BD9-81ED-4DB2-BD59-A6C34878D82A}">
                    <a16:rowId xmlns:a16="http://schemas.microsoft.com/office/drawing/2014/main" val="1894494689"/>
                  </a:ext>
                </a:extLst>
              </a:tr>
            </a:tbl>
          </a:graphicData>
        </a:graphic>
      </p:graphicFrame>
      <p:sp>
        <p:nvSpPr>
          <p:cNvPr id="4" name="Retângulo 3"/>
          <p:cNvSpPr/>
          <p:nvPr/>
        </p:nvSpPr>
        <p:spPr>
          <a:xfrm>
            <a:off x="2183477" y="56245"/>
            <a:ext cx="6096000" cy="646331"/>
          </a:xfrm>
          <a:prstGeom prst="rect">
            <a:avLst/>
          </a:prstGeom>
        </p:spPr>
        <p:txBody>
          <a:bodyPr>
            <a:spAutoFit/>
          </a:bodyPr>
          <a:lstStyle/>
          <a:p>
            <a:pPr algn="ctr"/>
            <a:r>
              <a:rPr lang="pt-BR"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400" dirty="0">
                <a:effectLst/>
                <a:latin typeface="Times New Roman" panose="02020603050405020304" pitchFamily="18" charset="0"/>
                <a:ea typeface="Calibri" panose="020F0502020204030204" pitchFamily="34" charset="0"/>
                <a:cs typeface="Times New Roman" panose="02020603050405020304" pitchFamily="18" charset="0"/>
              </a:rPr>
            </a:br>
            <a:r>
              <a:rPr lang="pt-BR"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2" cstate="print"/>
          <a:srcRect/>
          <a:stretch>
            <a:fillRect/>
          </a:stretch>
        </p:blipFill>
        <p:spPr bwMode="auto">
          <a:xfrm>
            <a:off x="1463270" y="56245"/>
            <a:ext cx="628650" cy="572770"/>
          </a:xfrm>
          <a:prstGeom prst="rect">
            <a:avLst/>
          </a:prstGeom>
          <a:noFill/>
        </p:spPr>
      </p:pic>
    </p:spTree>
    <p:extLst>
      <p:ext uri="{BB962C8B-B14F-4D97-AF65-F5344CB8AC3E}">
        <p14:creationId xmlns:p14="http://schemas.microsoft.com/office/powerpoint/2010/main" val="47874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9767" y="786881"/>
            <a:ext cx="8596668" cy="611408"/>
          </a:xfrm>
        </p:spPr>
        <p:txBody>
          <a:bodyPr>
            <a:normAutofit/>
          </a:bodyPr>
          <a:lstStyle/>
          <a:p>
            <a:pPr algn="ctr"/>
            <a:r>
              <a:rPr lang="pt-BR" sz="2800" b="1" dirty="0">
                <a:solidFill>
                  <a:schemeClr val="tx1"/>
                </a:solidFill>
                <a:latin typeface="Times New Roman" panose="02020603050405020304" pitchFamily="18" charset="0"/>
                <a:cs typeface="Times New Roman" panose="02020603050405020304" pitchFamily="18" charset="0"/>
              </a:rPr>
              <a:t>RECEBIDOS DE JULHO A DEZEMBRO DE 2023</a:t>
            </a:r>
          </a:p>
        </p:txBody>
      </p:sp>
      <p:sp>
        <p:nvSpPr>
          <p:cNvPr id="3" name="Espaço Reservado para Conteúdo 2"/>
          <p:cNvSpPr>
            <a:spLocks noGrp="1"/>
          </p:cNvSpPr>
          <p:nvPr>
            <p:ph idx="1"/>
          </p:nvPr>
        </p:nvSpPr>
        <p:spPr>
          <a:xfrm>
            <a:off x="474441" y="5137268"/>
            <a:ext cx="9580572" cy="955962"/>
          </a:xfrm>
        </p:spPr>
        <p:txBody>
          <a:bodyPr>
            <a:normAutofit/>
          </a:bodyPr>
          <a:lstStyle/>
          <a:p>
            <a:pPr algn="just"/>
            <a:r>
              <a:rPr lang="pt-BR" sz="2400" b="1" dirty="0">
                <a:solidFill>
                  <a:schemeClr val="tx1"/>
                </a:solidFill>
                <a:latin typeface="Times New Roman" panose="02020603050405020304" pitchFamily="18" charset="0"/>
                <a:cs typeface="Times New Roman" panose="02020603050405020304" pitchFamily="18" charset="0"/>
              </a:rPr>
              <a:t>R$ 2.515.787,90 </a:t>
            </a:r>
            <a:r>
              <a:rPr lang="pt-BR" sz="2400" dirty="0">
                <a:solidFill>
                  <a:schemeClr val="tx1"/>
                </a:solidFill>
                <a:latin typeface="Times New Roman" panose="02020603050405020304" pitchFamily="18" charset="0"/>
                <a:cs typeface="Times New Roman" panose="02020603050405020304" pitchFamily="18" charset="0"/>
              </a:rPr>
              <a:t>(dois milhões quinhentos e quinze mil e setecentos e oitenta e sete reais e noventa centos). </a:t>
            </a:r>
          </a:p>
          <a:p>
            <a:pPr>
              <a:buNone/>
            </a:pPr>
            <a:endParaRPr lang="pt-BR" dirty="0"/>
          </a:p>
          <a:p>
            <a:pPr>
              <a:buNone/>
            </a:pPr>
            <a:endParaRPr lang="pt-BR" dirty="0"/>
          </a:p>
        </p:txBody>
      </p:sp>
      <p:sp>
        <p:nvSpPr>
          <p:cNvPr id="4" name="Retângulo 3"/>
          <p:cNvSpPr/>
          <p:nvPr/>
        </p:nvSpPr>
        <p:spPr>
          <a:xfrm>
            <a:off x="2200101" y="0"/>
            <a:ext cx="6096000" cy="523220"/>
          </a:xfrm>
          <a:prstGeom prst="rect">
            <a:avLst/>
          </a:prstGeom>
        </p:spPr>
        <p:txBody>
          <a:bodyPr>
            <a:spAutoFit/>
          </a:bodyPr>
          <a:lstStyle/>
          <a:p>
            <a:pPr algn="ctr"/>
            <a:r>
              <a:rPr lang="pt-BR" sz="14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100" dirty="0">
                <a:effectLst/>
                <a:latin typeface="Times New Roman" panose="02020603050405020304" pitchFamily="18" charset="0"/>
                <a:ea typeface="Calibri" panose="020F0502020204030204" pitchFamily="34" charset="0"/>
                <a:cs typeface="Times New Roman" panose="02020603050405020304" pitchFamily="18" charset="0"/>
              </a:rPr>
            </a:br>
            <a:r>
              <a:rPr lang="pt-BR" sz="14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4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2" cstate="print"/>
          <a:srcRect/>
          <a:stretch>
            <a:fillRect/>
          </a:stretch>
        </p:blipFill>
        <p:spPr bwMode="auto">
          <a:xfrm>
            <a:off x="1571451" y="36780"/>
            <a:ext cx="628650" cy="572770"/>
          </a:xfrm>
          <a:prstGeom prst="rect">
            <a:avLst/>
          </a:prstGeom>
          <a:noFill/>
        </p:spPr>
      </p:pic>
      <p:graphicFrame>
        <p:nvGraphicFramePr>
          <p:cNvPr id="6" name="Tabela 5"/>
          <p:cNvGraphicFramePr>
            <a:graphicFrameLocks noGrp="1"/>
          </p:cNvGraphicFramePr>
          <p:nvPr>
            <p:extLst>
              <p:ext uri="{D42A27DB-BD31-4B8C-83A1-F6EECF244321}">
                <p14:modId xmlns:p14="http://schemas.microsoft.com/office/powerpoint/2010/main" val="3540289228"/>
              </p:ext>
            </p:extLst>
          </p:nvPr>
        </p:nvGraphicFramePr>
        <p:xfrm>
          <a:off x="2019994" y="1398289"/>
          <a:ext cx="6708640" cy="3230880"/>
        </p:xfrm>
        <a:graphic>
          <a:graphicData uri="http://schemas.openxmlformats.org/drawingml/2006/table">
            <a:tbl>
              <a:tblPr firstRow="1" bandRow="1">
                <a:tableStyleId>{5C22544A-7EE6-4342-B048-85BDC9FD1C3A}</a:tableStyleId>
              </a:tblPr>
              <a:tblGrid>
                <a:gridCol w="2748626">
                  <a:extLst>
                    <a:ext uri="{9D8B030D-6E8A-4147-A177-3AD203B41FA5}">
                      <a16:colId xmlns:a16="http://schemas.microsoft.com/office/drawing/2014/main" val="1366726150"/>
                    </a:ext>
                  </a:extLst>
                </a:gridCol>
                <a:gridCol w="3960014">
                  <a:extLst>
                    <a:ext uri="{9D8B030D-6E8A-4147-A177-3AD203B41FA5}">
                      <a16:colId xmlns:a16="http://schemas.microsoft.com/office/drawing/2014/main" val="2594977847"/>
                    </a:ext>
                  </a:extLst>
                </a:gridCol>
              </a:tblGrid>
              <a:tr h="383425">
                <a:tc>
                  <a:txBody>
                    <a:bodyPr/>
                    <a:lstStyle/>
                    <a:p>
                      <a:pPr algn="ctr"/>
                      <a:r>
                        <a:rPr lang="pt-BR" sz="2000" dirty="0">
                          <a:latin typeface="Times New Roman" panose="02020603050405020304" pitchFamily="18" charset="0"/>
                          <a:cs typeface="Times New Roman" panose="02020603050405020304" pitchFamily="18" charset="0"/>
                        </a:rPr>
                        <a:t>MÊS</a:t>
                      </a:r>
                    </a:p>
                  </a:txBody>
                  <a:tcPr/>
                </a:tc>
                <a:tc>
                  <a:txBody>
                    <a:bodyPr/>
                    <a:lstStyle/>
                    <a:p>
                      <a:pPr algn="ctr"/>
                      <a:r>
                        <a:rPr lang="pt-BR" sz="2000" dirty="0">
                          <a:latin typeface="Times New Roman" panose="02020603050405020304" pitchFamily="18" charset="0"/>
                          <a:cs typeface="Times New Roman" panose="02020603050405020304" pitchFamily="18" charset="0"/>
                        </a:rPr>
                        <a:t>VALOR</a:t>
                      </a:r>
                    </a:p>
                  </a:txBody>
                  <a:tcPr/>
                </a:tc>
                <a:extLst>
                  <a:ext uri="{0D108BD9-81ED-4DB2-BD59-A6C34878D82A}">
                    <a16:rowId xmlns:a16="http://schemas.microsoft.com/office/drawing/2014/main" val="3102349192"/>
                  </a:ext>
                </a:extLst>
              </a:tr>
              <a:tr h="383425">
                <a:tc>
                  <a:txBody>
                    <a:bodyPr/>
                    <a:lstStyle/>
                    <a:p>
                      <a:pPr algn="ctr"/>
                      <a:r>
                        <a:rPr lang="pt-BR" sz="2000" dirty="0">
                          <a:latin typeface="Times New Roman" panose="02020603050405020304" pitchFamily="18" charset="0"/>
                          <a:cs typeface="Times New Roman" panose="02020603050405020304" pitchFamily="18" charset="0"/>
                        </a:rPr>
                        <a:t>JULHO</a:t>
                      </a:r>
                    </a:p>
                  </a:txBody>
                  <a:tcPr/>
                </a:tc>
                <a:tc>
                  <a:txBody>
                    <a:bodyPr/>
                    <a:lstStyle/>
                    <a:p>
                      <a:pPr algn="ctr"/>
                      <a:r>
                        <a:rPr lang="pt-BR" sz="2000" dirty="0">
                          <a:latin typeface="Times New Roman" panose="02020603050405020304" pitchFamily="18" charset="0"/>
                          <a:cs typeface="Times New Roman" panose="02020603050405020304" pitchFamily="18" charset="0"/>
                        </a:rPr>
                        <a:t>R$ 419.297,99</a:t>
                      </a:r>
                    </a:p>
                  </a:txBody>
                  <a:tcPr/>
                </a:tc>
                <a:extLst>
                  <a:ext uri="{0D108BD9-81ED-4DB2-BD59-A6C34878D82A}">
                    <a16:rowId xmlns:a16="http://schemas.microsoft.com/office/drawing/2014/main" val="520016101"/>
                  </a:ext>
                </a:extLst>
              </a:tr>
              <a:tr h="383425">
                <a:tc>
                  <a:txBody>
                    <a:bodyPr/>
                    <a:lstStyle/>
                    <a:p>
                      <a:pPr algn="ctr"/>
                      <a:r>
                        <a:rPr lang="pt-BR" sz="2000" dirty="0">
                          <a:latin typeface="Times New Roman" panose="02020603050405020304" pitchFamily="18" charset="0"/>
                          <a:cs typeface="Times New Roman" panose="02020603050405020304" pitchFamily="18" charset="0"/>
                        </a:rPr>
                        <a:t>AGOSTO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Times New Roman" panose="02020603050405020304" pitchFamily="18" charset="0"/>
                          <a:cs typeface="Times New Roman" panose="02020603050405020304" pitchFamily="18" charset="0"/>
                        </a:rPr>
                        <a:t>R$ 419.297,99</a:t>
                      </a:r>
                    </a:p>
                  </a:txBody>
                  <a:tcPr/>
                </a:tc>
                <a:extLst>
                  <a:ext uri="{0D108BD9-81ED-4DB2-BD59-A6C34878D82A}">
                    <a16:rowId xmlns:a16="http://schemas.microsoft.com/office/drawing/2014/main" val="2375181528"/>
                  </a:ext>
                </a:extLst>
              </a:tr>
              <a:tr h="383425">
                <a:tc>
                  <a:txBody>
                    <a:bodyPr/>
                    <a:lstStyle/>
                    <a:p>
                      <a:pPr algn="ctr"/>
                      <a:r>
                        <a:rPr lang="pt-BR" sz="2000" dirty="0">
                          <a:latin typeface="Times New Roman" panose="02020603050405020304" pitchFamily="18" charset="0"/>
                          <a:cs typeface="Times New Roman" panose="02020603050405020304" pitchFamily="18" charset="0"/>
                        </a:rPr>
                        <a:t>SETEMBRO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Times New Roman" panose="02020603050405020304" pitchFamily="18" charset="0"/>
                          <a:cs typeface="Times New Roman" panose="02020603050405020304" pitchFamily="18" charset="0"/>
                        </a:rPr>
                        <a:t>R$ 419.297,99</a:t>
                      </a:r>
                    </a:p>
                  </a:txBody>
                  <a:tcPr/>
                </a:tc>
                <a:extLst>
                  <a:ext uri="{0D108BD9-81ED-4DB2-BD59-A6C34878D82A}">
                    <a16:rowId xmlns:a16="http://schemas.microsoft.com/office/drawing/2014/main" val="3752104436"/>
                  </a:ext>
                </a:extLst>
              </a:tr>
              <a:tr h="383425">
                <a:tc>
                  <a:txBody>
                    <a:bodyPr/>
                    <a:lstStyle/>
                    <a:p>
                      <a:pPr algn="ctr"/>
                      <a:r>
                        <a:rPr lang="pt-BR" sz="2000" dirty="0">
                          <a:latin typeface="Times New Roman" panose="02020603050405020304" pitchFamily="18" charset="0"/>
                          <a:cs typeface="Times New Roman" panose="02020603050405020304" pitchFamily="18" charset="0"/>
                        </a:rPr>
                        <a:t>OUTUBRO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Times New Roman" panose="02020603050405020304" pitchFamily="18" charset="0"/>
                          <a:cs typeface="Times New Roman" panose="02020603050405020304" pitchFamily="18" charset="0"/>
                        </a:rPr>
                        <a:t>R$ 419.297,99</a:t>
                      </a:r>
                    </a:p>
                  </a:txBody>
                  <a:tcPr/>
                </a:tc>
                <a:extLst>
                  <a:ext uri="{0D108BD9-81ED-4DB2-BD59-A6C34878D82A}">
                    <a16:rowId xmlns:a16="http://schemas.microsoft.com/office/drawing/2014/main" val="800737323"/>
                  </a:ext>
                </a:extLst>
              </a:tr>
              <a:tr h="383425">
                <a:tc>
                  <a:txBody>
                    <a:bodyPr/>
                    <a:lstStyle/>
                    <a:p>
                      <a:pPr algn="ctr"/>
                      <a:r>
                        <a:rPr lang="pt-BR" sz="2000" dirty="0">
                          <a:latin typeface="Times New Roman" panose="02020603050405020304" pitchFamily="18" charset="0"/>
                          <a:cs typeface="Times New Roman" panose="02020603050405020304" pitchFamily="18" charset="0"/>
                        </a:rPr>
                        <a:t>NOVEMBRO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Times New Roman" panose="02020603050405020304" pitchFamily="18" charset="0"/>
                          <a:cs typeface="Times New Roman" panose="02020603050405020304" pitchFamily="18" charset="0"/>
                        </a:rPr>
                        <a:t>R$ 419.297,99</a:t>
                      </a:r>
                    </a:p>
                  </a:txBody>
                  <a:tcPr/>
                </a:tc>
                <a:extLst>
                  <a:ext uri="{0D108BD9-81ED-4DB2-BD59-A6C34878D82A}">
                    <a16:rowId xmlns:a16="http://schemas.microsoft.com/office/drawing/2014/main" val="861142430"/>
                  </a:ext>
                </a:extLst>
              </a:tr>
              <a:tr h="0">
                <a:tc>
                  <a:txBody>
                    <a:bodyPr/>
                    <a:lstStyle/>
                    <a:p>
                      <a:pPr algn="ctr"/>
                      <a:r>
                        <a:rPr lang="pt-BR" sz="2000" dirty="0">
                          <a:latin typeface="Times New Roman" panose="02020603050405020304" pitchFamily="18" charset="0"/>
                          <a:cs typeface="Times New Roman" panose="02020603050405020304" pitchFamily="18" charset="0"/>
                        </a:rPr>
                        <a:t>DEZEMBRO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Times New Roman" panose="02020603050405020304" pitchFamily="18" charset="0"/>
                          <a:cs typeface="Times New Roman" panose="02020603050405020304" pitchFamily="18" charset="0"/>
                        </a:rPr>
                        <a:t>R$ 419.297,95</a:t>
                      </a:r>
                    </a:p>
                  </a:txBody>
                  <a:tcPr/>
                </a:tc>
                <a:extLst>
                  <a:ext uri="{0D108BD9-81ED-4DB2-BD59-A6C34878D82A}">
                    <a16:rowId xmlns:a16="http://schemas.microsoft.com/office/drawing/2014/main" val="3720189535"/>
                  </a:ext>
                </a:extLst>
              </a:tr>
              <a:tr h="383425">
                <a:tc>
                  <a:txBody>
                    <a:bodyPr/>
                    <a:lstStyle/>
                    <a:p>
                      <a:pPr algn="ctr"/>
                      <a:r>
                        <a:rPr lang="pt-BR" sz="2000" b="1" dirty="0">
                          <a:latin typeface="Times New Roman" panose="02020603050405020304" pitchFamily="18" charset="0"/>
                          <a:cs typeface="Times New Roman" panose="02020603050405020304" pitchFamily="18" charset="0"/>
                        </a:rPr>
                        <a:t>TOTAL</a:t>
                      </a:r>
                    </a:p>
                  </a:txBody>
                  <a:tcPr/>
                </a:tc>
                <a:tc>
                  <a:txBody>
                    <a:bodyPr/>
                    <a:lstStyle/>
                    <a:p>
                      <a:pPr algn="ctr"/>
                      <a:r>
                        <a:rPr lang="pt-BR" sz="2400" b="1" dirty="0">
                          <a:latin typeface="Times New Roman" panose="02020603050405020304" pitchFamily="18" charset="0"/>
                          <a:cs typeface="Times New Roman" panose="02020603050405020304" pitchFamily="18" charset="0"/>
                        </a:rPr>
                        <a:t>R$</a:t>
                      </a:r>
                      <a:r>
                        <a:rPr lang="pt-BR" sz="2400" b="1" baseline="0" dirty="0">
                          <a:latin typeface="Times New Roman" panose="02020603050405020304" pitchFamily="18" charset="0"/>
                          <a:cs typeface="Times New Roman" panose="02020603050405020304" pitchFamily="18" charset="0"/>
                        </a:rPr>
                        <a:t> 2.515.787,90</a:t>
                      </a:r>
                      <a:endParaRPr lang="pt-BR"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12416193"/>
                  </a:ext>
                </a:extLst>
              </a:tr>
            </a:tbl>
          </a:graphicData>
        </a:graphic>
      </p:graphicFrame>
    </p:spTree>
    <p:extLst>
      <p:ext uri="{BB962C8B-B14F-4D97-AF65-F5344CB8AC3E}">
        <p14:creationId xmlns:p14="http://schemas.microsoft.com/office/powerpoint/2010/main" val="252820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u="sng" dirty="0">
                <a:solidFill>
                  <a:schemeClr val="tx1"/>
                </a:solidFill>
                <a:latin typeface="Times New Roman" panose="02020603050405020304" pitchFamily="18" charset="0"/>
                <a:cs typeface="Times New Roman" panose="02020603050405020304" pitchFamily="18" charset="0"/>
              </a:rPr>
              <a:t>DESPESAS</a:t>
            </a:r>
            <a:r>
              <a:rPr lang="pt-BR" dirty="0">
                <a:solidFill>
                  <a:schemeClr val="tx1"/>
                </a:solidFill>
                <a:latin typeface="Times New Roman" panose="02020603050405020304" pitchFamily="18" charset="0"/>
                <a:cs typeface="Times New Roman" panose="02020603050405020304" pitchFamily="18" charset="0"/>
              </a:rPr>
              <a:t> </a:t>
            </a:r>
            <a:r>
              <a:rPr lang="pt-BR" b="1" u="sng" dirty="0">
                <a:solidFill>
                  <a:schemeClr val="tx1"/>
                </a:solidFill>
                <a:latin typeface="Times New Roman" panose="02020603050405020304" pitchFamily="18" charset="0"/>
                <a:cs typeface="Times New Roman" panose="02020603050405020304" pitchFamily="18" charset="0"/>
              </a:rPr>
              <a:t>REALIZADAS</a:t>
            </a:r>
            <a:br>
              <a:rPr lang="pt-BR" sz="2800" dirty="0">
                <a:solidFill>
                  <a:schemeClr val="tx1"/>
                </a:solidFill>
                <a:latin typeface="Times New Roman" panose="02020603050405020304" pitchFamily="18" charset="0"/>
                <a:cs typeface="Times New Roman" panose="02020603050405020304" pitchFamily="18" charset="0"/>
              </a:rPr>
            </a:br>
            <a:r>
              <a:rPr lang="pt-BR" sz="2800" b="1" u="sng" dirty="0">
                <a:solidFill>
                  <a:schemeClr val="tx1"/>
                </a:solidFill>
                <a:latin typeface="Times New Roman" panose="02020603050405020304" pitchFamily="18" charset="0"/>
                <a:cs typeface="Times New Roman" panose="02020603050405020304" pitchFamily="18" charset="0"/>
              </a:rPr>
              <a:t>PERÍODO DE JULHO A DEZEMBRO DE 2023</a:t>
            </a:r>
          </a:p>
        </p:txBody>
      </p:sp>
      <p:sp>
        <p:nvSpPr>
          <p:cNvPr id="3" name="Espaço Reservado para Conteúdo 2"/>
          <p:cNvSpPr>
            <a:spLocks noGrp="1"/>
          </p:cNvSpPr>
          <p:nvPr>
            <p:ph idx="1"/>
          </p:nvPr>
        </p:nvSpPr>
        <p:spPr>
          <a:xfrm>
            <a:off x="588549" y="1869643"/>
            <a:ext cx="8774238" cy="3940953"/>
          </a:xfrm>
        </p:spPr>
        <p:txBody>
          <a:bodyPr>
            <a:normAutofit/>
          </a:bodyPr>
          <a:lstStyle/>
          <a:p>
            <a:pPr algn="just"/>
            <a:endParaRPr lang="pt-BR" dirty="0"/>
          </a:p>
          <a:p>
            <a:pPr algn="just"/>
            <a:r>
              <a:rPr lang="pt-BR" sz="2400" b="1"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DESPESAS: </a:t>
            </a:r>
            <a:r>
              <a:rPr lang="pt-BR"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R$ 2.923.813,48 </a:t>
            </a:r>
            <a:r>
              <a:rPr lang="pt-B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(dois milhões novecentos e vinte e três mil e oitocentos e treze reais e quarenta e oito centavos).</a:t>
            </a:r>
          </a:p>
          <a:p>
            <a:pPr algn="just"/>
            <a:endParaRPr lang="pt-B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pt-BR" sz="2000" b="1" u="sng" dirty="0">
                <a:solidFill>
                  <a:schemeClr val="tx1"/>
                </a:solidFill>
                <a:latin typeface="Times New Roman" panose="02020603050405020304" pitchFamily="18" charset="0"/>
                <a:cs typeface="Times New Roman" panose="02020603050405020304" pitchFamily="18" charset="0"/>
              </a:rPr>
              <a:t>RENDIMENTO: </a:t>
            </a:r>
            <a:r>
              <a:rPr lang="pt-BR" sz="2000" b="1" dirty="0">
                <a:solidFill>
                  <a:schemeClr val="tx1"/>
                </a:solidFill>
                <a:latin typeface="Times New Roman" panose="02020603050405020304" pitchFamily="18" charset="0"/>
                <a:cs typeface="Times New Roman" panose="02020603050405020304" pitchFamily="18" charset="0"/>
              </a:rPr>
              <a:t>R$ 48.416,41 </a:t>
            </a:r>
            <a:r>
              <a:rPr lang="pt-BR" dirty="0">
                <a:solidFill>
                  <a:schemeClr val="tx1"/>
                </a:solidFill>
                <a:latin typeface="Times New Roman" panose="02020603050405020304" pitchFamily="18" charset="0"/>
                <a:cs typeface="Times New Roman" panose="02020603050405020304" pitchFamily="18" charset="0"/>
              </a:rPr>
              <a:t>(quarenta e oito mil quatrocentos e dezesseis reais e quarenta e hum centavos).</a:t>
            </a:r>
          </a:p>
          <a:p>
            <a:pPr marL="0" indent="0" algn="just">
              <a:buNone/>
            </a:pPr>
            <a:endParaRPr lang="pt-BR" dirty="0">
              <a:solidFill>
                <a:schemeClr val="tx1"/>
              </a:solidFill>
              <a:latin typeface="Times New Roman" panose="02020603050405020304" pitchFamily="18" charset="0"/>
              <a:cs typeface="Times New Roman" panose="02020603050405020304" pitchFamily="18" charset="0"/>
            </a:endParaRPr>
          </a:p>
          <a:p>
            <a:pPr algn="just"/>
            <a:r>
              <a:rPr lang="pt-BR" sz="2000" b="1" u="sng" dirty="0">
                <a:solidFill>
                  <a:schemeClr val="tx1"/>
                </a:solidFill>
                <a:latin typeface="Times New Roman" panose="02020603050405020304" pitchFamily="18" charset="0"/>
                <a:cs typeface="Times New Roman" panose="02020603050405020304" pitchFamily="18" charset="0"/>
              </a:rPr>
              <a:t>DEVOLUÇÃO</a:t>
            </a:r>
            <a:r>
              <a:rPr lang="pt-BR" sz="2000" b="1" dirty="0">
                <a:solidFill>
                  <a:schemeClr val="tx1"/>
                </a:solidFill>
                <a:latin typeface="Times New Roman" panose="02020603050405020304" pitchFamily="18" charset="0"/>
                <a:cs typeface="Times New Roman" panose="02020603050405020304" pitchFamily="18" charset="0"/>
              </a:rPr>
              <a:t>: R$ 527.310,44 </a:t>
            </a:r>
            <a:r>
              <a:rPr lang="pt-BR" dirty="0">
                <a:solidFill>
                  <a:schemeClr val="tx1"/>
                </a:solidFill>
                <a:latin typeface="Times New Roman" panose="02020603050405020304" pitchFamily="18" charset="0"/>
                <a:cs typeface="Times New Roman" panose="02020603050405020304" pitchFamily="18" charset="0"/>
              </a:rPr>
              <a:t>(quinhentos e vinte e sete mil e trezentos e dez reais e quarenta e quatro centavos).</a:t>
            </a:r>
          </a:p>
          <a:p>
            <a:pPr algn="just"/>
            <a:endParaRPr lang="pt-BR"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pt-BR" dirty="0"/>
          </a:p>
          <a:p>
            <a:pPr marL="0" indent="0" algn="just">
              <a:buNone/>
            </a:pPr>
            <a:endParaRPr lang="pt-BR" dirty="0"/>
          </a:p>
        </p:txBody>
      </p:sp>
      <p:sp>
        <p:nvSpPr>
          <p:cNvPr id="4" name="Retângulo 3"/>
          <p:cNvSpPr/>
          <p:nvPr/>
        </p:nvSpPr>
        <p:spPr>
          <a:xfrm>
            <a:off x="2341418" y="0"/>
            <a:ext cx="6096000" cy="523220"/>
          </a:xfrm>
          <a:prstGeom prst="rect">
            <a:avLst/>
          </a:prstGeom>
        </p:spPr>
        <p:txBody>
          <a:bodyPr>
            <a:spAutoFit/>
          </a:bodyPr>
          <a:lstStyle/>
          <a:p>
            <a:pPr algn="ctr"/>
            <a:r>
              <a:rPr lang="pt-BR" sz="14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100" dirty="0">
                <a:effectLst/>
                <a:latin typeface="Times New Roman" panose="02020603050405020304" pitchFamily="18" charset="0"/>
                <a:ea typeface="Calibri" panose="020F0502020204030204" pitchFamily="34" charset="0"/>
                <a:cs typeface="Times New Roman" panose="02020603050405020304" pitchFamily="18" charset="0"/>
              </a:rPr>
            </a:br>
            <a:r>
              <a:rPr lang="pt-BR" sz="14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4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2" cstate="print"/>
          <a:srcRect/>
          <a:stretch>
            <a:fillRect/>
          </a:stretch>
        </p:blipFill>
        <p:spPr bwMode="auto">
          <a:xfrm>
            <a:off x="1712768" y="18415"/>
            <a:ext cx="628650" cy="572770"/>
          </a:xfrm>
          <a:prstGeom prst="rect">
            <a:avLst/>
          </a:prstGeom>
          <a:noFill/>
        </p:spPr>
      </p:pic>
    </p:spTree>
    <p:extLst>
      <p:ext uri="{BB962C8B-B14F-4D97-AF65-F5344CB8AC3E}">
        <p14:creationId xmlns:p14="http://schemas.microsoft.com/office/powerpoint/2010/main" val="720275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6118" y="609600"/>
            <a:ext cx="8507883" cy="576649"/>
          </a:xfrm>
        </p:spPr>
        <p:txBody>
          <a:bodyPr>
            <a:normAutofit fontScale="90000"/>
          </a:bodyPr>
          <a:lstStyle/>
          <a:p>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1422590506"/>
              </p:ext>
            </p:extLst>
          </p:nvPr>
        </p:nvGraphicFramePr>
        <p:xfrm>
          <a:off x="762245" y="404159"/>
          <a:ext cx="9178424" cy="6445363"/>
        </p:xfrm>
        <a:graphic>
          <a:graphicData uri="http://schemas.openxmlformats.org/drawingml/2006/table">
            <a:tbl>
              <a:tblPr firstRow="1" bandRow="1">
                <a:tableStyleId>{5C22544A-7EE6-4342-B048-85BDC9FD1C3A}</a:tableStyleId>
              </a:tblPr>
              <a:tblGrid>
                <a:gridCol w="2752685">
                  <a:extLst>
                    <a:ext uri="{9D8B030D-6E8A-4147-A177-3AD203B41FA5}">
                      <a16:colId xmlns:a16="http://schemas.microsoft.com/office/drawing/2014/main" val="20000"/>
                    </a:ext>
                  </a:extLst>
                </a:gridCol>
                <a:gridCol w="4314306">
                  <a:extLst>
                    <a:ext uri="{9D8B030D-6E8A-4147-A177-3AD203B41FA5}">
                      <a16:colId xmlns:a16="http://schemas.microsoft.com/office/drawing/2014/main" val="20001"/>
                    </a:ext>
                  </a:extLst>
                </a:gridCol>
                <a:gridCol w="2111433">
                  <a:extLst>
                    <a:ext uri="{9D8B030D-6E8A-4147-A177-3AD203B41FA5}">
                      <a16:colId xmlns:a16="http://schemas.microsoft.com/office/drawing/2014/main" val="20002"/>
                    </a:ext>
                  </a:extLst>
                </a:gridCol>
              </a:tblGrid>
              <a:tr h="319047">
                <a:tc>
                  <a:txBody>
                    <a:bodyPr/>
                    <a:lstStyle/>
                    <a:p>
                      <a:pPr algn="ctr">
                        <a:lnSpc>
                          <a:spcPct val="115000"/>
                        </a:lnSpc>
                        <a:spcAft>
                          <a:spcPts val="0"/>
                        </a:spcAft>
                      </a:pPr>
                      <a:r>
                        <a:rPr lang="pt-BR" sz="1600" dirty="0">
                          <a:latin typeface="Times New Roman" panose="02020603050405020304" pitchFamily="18" charset="0"/>
                          <a:ea typeface="Calibri"/>
                          <a:cs typeface="Times New Roman" panose="02020603050405020304" pitchFamily="18" charset="0"/>
                        </a:rPr>
                        <a:t>ELEMENTO DE DESPESA</a:t>
                      </a:r>
                      <a:endParaRPr lang="pt-BR" sz="140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pt-BR" sz="1600" dirty="0">
                          <a:latin typeface="Times New Roman" panose="02020603050405020304" pitchFamily="18" charset="0"/>
                          <a:ea typeface="Calibri"/>
                          <a:cs typeface="Times New Roman" panose="02020603050405020304" pitchFamily="18" charset="0"/>
                        </a:rPr>
                        <a:t>DISCRIMINAÇÃO</a:t>
                      </a:r>
                      <a:endParaRPr lang="pt-BR" sz="140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pt-BR" sz="1600" dirty="0">
                          <a:latin typeface="Times New Roman" panose="02020603050405020304" pitchFamily="18" charset="0"/>
                          <a:ea typeface="Calibri"/>
                          <a:cs typeface="Times New Roman" panose="02020603050405020304" pitchFamily="18" charset="0"/>
                        </a:rPr>
                        <a:t>VALOR</a:t>
                      </a:r>
                      <a:endParaRPr lang="pt-BR" sz="1400" dirty="0">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3.1.90.11.00.00.00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FOLHA DE PAGAMENTO</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1.133.436,33</a:t>
                      </a:r>
                    </a:p>
                  </a:txBody>
                  <a:tcPr marL="68580" marR="68580" marT="0" marB="0"/>
                </a:tc>
                <a:extLst>
                  <a:ext uri="{0D108BD9-81ED-4DB2-BD59-A6C34878D82A}">
                    <a16:rowId xmlns:a16="http://schemas.microsoft.com/office/drawing/2014/main" val="10001"/>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3.1.90.13.00.00.00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OBRIGAÇÃO PATRONAL</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318.054,74</a:t>
                      </a:r>
                    </a:p>
                  </a:txBody>
                  <a:tcPr marL="68580" marR="68580" marT="0" marB="0"/>
                </a:tc>
                <a:extLst>
                  <a:ext uri="{0D108BD9-81ED-4DB2-BD59-A6C34878D82A}">
                    <a16:rowId xmlns:a16="http://schemas.microsoft.com/office/drawing/2014/main" val="10002"/>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3.1.90.94.00.00.00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RESCISÃO CONTRATUAL</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61.800,88</a:t>
                      </a:r>
                    </a:p>
                  </a:txBody>
                  <a:tcPr marL="68580" marR="68580" marT="0" marB="0"/>
                </a:tc>
                <a:extLst>
                  <a:ext uri="{0D108BD9-81ED-4DB2-BD59-A6C34878D82A}">
                    <a16:rowId xmlns:a16="http://schemas.microsoft.com/office/drawing/2014/main" val="10003"/>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3.1.91.13.00.00.00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OBRIGAÇÃO PATRONAL</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54.323,15</a:t>
                      </a:r>
                    </a:p>
                  </a:txBody>
                  <a:tcPr marL="68580" marR="68580" marT="0" marB="0"/>
                </a:tc>
                <a:extLst>
                  <a:ext uri="{0D108BD9-81ED-4DB2-BD59-A6C34878D82A}">
                    <a16:rowId xmlns:a16="http://schemas.microsoft.com/office/drawing/2014/main" val="10004"/>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3.3.90.14.00.00.00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DIARIAS</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238.201,00</a:t>
                      </a:r>
                    </a:p>
                  </a:txBody>
                  <a:tcPr marL="68580" marR="68580" marT="0" marB="0"/>
                </a:tc>
                <a:extLst>
                  <a:ext uri="{0D108BD9-81ED-4DB2-BD59-A6C34878D82A}">
                    <a16:rowId xmlns:a16="http://schemas.microsoft.com/office/drawing/2014/main" val="10005"/>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3.3.90.30.00.00.00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MATERIAL DE CONSUMO</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42.797,60</a:t>
                      </a:r>
                    </a:p>
                  </a:txBody>
                  <a:tcPr marL="68580" marR="68580" marT="0" marB="0"/>
                </a:tc>
                <a:extLst>
                  <a:ext uri="{0D108BD9-81ED-4DB2-BD59-A6C34878D82A}">
                    <a16:rowId xmlns:a16="http://schemas.microsoft.com/office/drawing/2014/main" val="10006"/>
                  </a:ext>
                </a:extLst>
              </a:tr>
              <a:tr h="356996">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3.3.90.33.00.00.00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PASS. E DESP. COM LOCOMOÇÃO</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58.986,38</a:t>
                      </a:r>
                    </a:p>
                  </a:txBody>
                  <a:tcPr marL="68580" marR="68580" marT="0" marB="0"/>
                </a:tc>
                <a:extLst>
                  <a:ext uri="{0D108BD9-81ED-4DB2-BD59-A6C34878D82A}">
                    <a16:rowId xmlns:a16="http://schemas.microsoft.com/office/drawing/2014/main" val="10007"/>
                  </a:ext>
                </a:extLst>
              </a:tr>
              <a:tr h="2875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3.3.90.36.00.00.00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OUTROS SERV.</a:t>
                      </a:r>
                      <a:r>
                        <a:rPr lang="pt-BR" sz="1600" baseline="0" dirty="0">
                          <a:effectLst/>
                          <a:latin typeface="Times New Roman" panose="02020603050405020304" pitchFamily="18" charset="0"/>
                          <a:ea typeface="Calibri" panose="020F0502020204030204" pitchFamily="34" charset="0"/>
                          <a:cs typeface="Times New Roman" panose="02020603050405020304" pitchFamily="18" charset="0"/>
                        </a:rPr>
                        <a:t> TERC. PESSOA FÍSICA</a:t>
                      </a: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p>
                  </a:txBody>
                  <a:tcPr marL="68580" marR="68580" marT="0" marB="0"/>
                </a:tc>
                <a:extLst>
                  <a:ext uri="{0D108BD9-81ED-4DB2-BD59-A6C34878D82A}">
                    <a16:rowId xmlns:a16="http://schemas.microsoft.com/office/drawing/2014/main" val="10008"/>
                  </a:ext>
                </a:extLst>
              </a:tr>
              <a:tr h="28621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3.3.93.39.00.00.00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OUTROS SERV. TERC. PESSOA JUR.</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576.373,68</a:t>
                      </a:r>
                    </a:p>
                  </a:txBody>
                  <a:tcPr marL="68580" marR="68580" marT="0" marB="0"/>
                </a:tc>
                <a:extLst>
                  <a:ext uri="{0D108BD9-81ED-4DB2-BD59-A6C34878D82A}">
                    <a16:rowId xmlns:a16="http://schemas.microsoft.com/office/drawing/2014/main" val="10009"/>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3.3.90.46.00.00.00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AUXILIO ALIMENTAÇÃO</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109.950,00</a:t>
                      </a:r>
                    </a:p>
                  </a:txBody>
                  <a:tcPr marL="68580" marR="68580" marT="0" marB="0"/>
                </a:tc>
                <a:extLst>
                  <a:ext uri="{0D108BD9-81ED-4DB2-BD59-A6C34878D82A}">
                    <a16:rowId xmlns:a16="http://schemas.microsoft.com/office/drawing/2014/main" val="10010"/>
                  </a:ext>
                </a:extLst>
              </a:tr>
              <a:tr h="313114">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3.3.90.47.00.00.00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OBRIGAÇÕES TRIBUTÁRIAS E CONTRIB.</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p>
                  </a:txBody>
                  <a:tcPr marL="68580" marR="68580" marT="0" marB="0"/>
                </a:tc>
                <a:extLst>
                  <a:ext uri="{0D108BD9-81ED-4DB2-BD59-A6C34878D82A}">
                    <a16:rowId xmlns:a16="http://schemas.microsoft.com/office/drawing/2014/main" val="10011"/>
                  </a:ext>
                </a:extLst>
              </a:tr>
              <a:tr h="488464">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3.3.90.48.01.00.00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OUTROS AUX. FINANCEIROS P.F.  AUXÍLIO SAÚDE </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102.050,00</a:t>
                      </a:r>
                    </a:p>
                  </a:txBody>
                  <a:tcPr marL="68580" marR="68580" marT="0" marB="0"/>
                </a:tc>
                <a:extLst>
                  <a:ext uri="{0D108BD9-81ED-4DB2-BD59-A6C34878D82A}">
                    <a16:rowId xmlns:a16="http://schemas.microsoft.com/office/drawing/2014/main" val="10012"/>
                  </a:ext>
                </a:extLst>
              </a:tr>
              <a:tr h="328393">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3.3.90.91.00.00.00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SENTENÇAS JUDICIAIS</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p>
                  </a:txBody>
                  <a:tcPr marL="68580" marR="68580" marT="0" marB="0"/>
                </a:tc>
                <a:extLst>
                  <a:ext uri="{0D108BD9-81ED-4DB2-BD59-A6C34878D82A}">
                    <a16:rowId xmlns:a16="http://schemas.microsoft.com/office/drawing/2014/main" val="10013"/>
                  </a:ext>
                </a:extLst>
              </a:tr>
              <a:tr h="296266">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3.3.90.93.00.00.00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INDENIZAÇÕES E RESTITUIÇÕES</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9.185,01</a:t>
                      </a:r>
                    </a:p>
                  </a:txBody>
                  <a:tcPr marL="68580" marR="68580" marT="0" marB="0"/>
                </a:tc>
                <a:extLst>
                  <a:ext uri="{0D108BD9-81ED-4DB2-BD59-A6C34878D82A}">
                    <a16:rowId xmlns:a16="http://schemas.microsoft.com/office/drawing/2014/main" val="10014"/>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3.3.91.97.00.00.00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APORTE P/COBERTURA DÉFICIT ATUARIAL RPPS</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6.583,41</a:t>
                      </a:r>
                    </a:p>
                  </a:txBody>
                  <a:tcPr marL="68580" marR="68580" marT="0" marB="0"/>
                </a:tc>
                <a:extLst>
                  <a:ext uri="{0D108BD9-81ED-4DB2-BD59-A6C34878D82A}">
                    <a16:rowId xmlns:a16="http://schemas.microsoft.com/office/drawing/2014/main" val="10015"/>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4.4.90.52.00.00.00</a:t>
                      </a:r>
                    </a:p>
                  </a:txBody>
                  <a:tcPr marL="68580" marR="68580" marT="0" marB="0"/>
                </a:tc>
                <a:tc>
                  <a:txBody>
                    <a:bodyPr/>
                    <a:lstStyle/>
                    <a:p>
                      <a:pPr>
                        <a:lnSpc>
                          <a:spcPct val="100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EQUIPAMENTOS E MAT. PERMANENTE</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p>
                  </a:txBody>
                  <a:tcPr marL="68580" marR="68580" marT="0" marB="0"/>
                </a:tc>
                <a:extLst>
                  <a:ext uri="{0D108BD9-81ED-4DB2-BD59-A6C34878D82A}">
                    <a16:rowId xmlns:a16="http://schemas.microsoft.com/office/drawing/2014/main" val="306353077"/>
                  </a:ext>
                </a:extLst>
              </a:tr>
              <a:tr h="258351">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4.4.90.51.00.00.00</a:t>
                      </a: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OBRAS E INSTALAÇÕES</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114.562,30</a:t>
                      </a:r>
                    </a:p>
                  </a:txBody>
                  <a:tcPr marL="68580" marR="68580" marT="0" marB="0"/>
                </a:tc>
                <a:extLst>
                  <a:ext uri="{0D108BD9-81ED-4DB2-BD59-A6C34878D82A}">
                    <a16:rowId xmlns:a16="http://schemas.microsoft.com/office/drawing/2014/main" val="2497121215"/>
                  </a:ext>
                </a:extLst>
              </a:tr>
              <a:tr h="258351">
                <a:tc>
                  <a:txBody>
                    <a:bodyPr/>
                    <a:lstStyle/>
                    <a:p>
                      <a:pPr>
                        <a:lnSpc>
                          <a:spcPct val="115000"/>
                        </a:lnSpc>
                        <a:spcAft>
                          <a:spcPts val="0"/>
                        </a:spcAft>
                      </a:pP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RESTO A PAGAR 2023</a:t>
                      </a:r>
                    </a:p>
                  </a:txBody>
                  <a:tcPr marL="68580" marR="68580" marT="0" marB="0"/>
                </a:tc>
                <a:tc>
                  <a:txBody>
                    <a:bodyPr/>
                    <a:lstStyle/>
                    <a:p>
                      <a:pPr algn="r">
                        <a:lnSpc>
                          <a:spcPct val="115000"/>
                        </a:lnSpc>
                        <a:spcAft>
                          <a:spcPts val="0"/>
                        </a:spcAft>
                      </a:pPr>
                      <a:r>
                        <a:rPr lang="pt-BR"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97.509,00</a:t>
                      </a:r>
                    </a:p>
                  </a:txBody>
                  <a:tcPr marL="68580" marR="68580" marT="0" marB="0"/>
                </a:tc>
                <a:extLst>
                  <a:ext uri="{0D108BD9-81ED-4DB2-BD59-A6C34878D82A}">
                    <a16:rowId xmlns:a16="http://schemas.microsoft.com/office/drawing/2014/main" val="10017"/>
                  </a:ext>
                </a:extLst>
              </a:tr>
              <a:tr h="319047">
                <a:tc>
                  <a:txBody>
                    <a:bodyPr/>
                    <a:lstStyle/>
                    <a:p>
                      <a:pPr>
                        <a:lnSpc>
                          <a:spcPct val="115000"/>
                        </a:lnSpc>
                        <a:spcAft>
                          <a:spcPts val="0"/>
                        </a:spcAft>
                      </a:pPr>
                      <a:r>
                        <a:rPr lang="pt-BR" sz="1600" b="1" dirty="0">
                          <a:effectLst/>
                          <a:latin typeface="Times New Roman" panose="02020603050405020304" pitchFamily="18" charset="0"/>
                          <a:ea typeface="Calibri" panose="020F0502020204030204" pitchFamily="34" charset="0"/>
                          <a:cs typeface="Times New Roman" panose="02020603050405020304" pitchFamily="18" charset="0"/>
                        </a:rPr>
                        <a:t>TOTAL</a:t>
                      </a:r>
                    </a:p>
                  </a:txBody>
                  <a:tcPr marL="68580" marR="68580" marT="0" marB="0"/>
                </a:tc>
                <a:tc>
                  <a:txBody>
                    <a:bodyPr/>
                    <a:lstStyle/>
                    <a:p>
                      <a:pPr>
                        <a:lnSpc>
                          <a:spcPct val="115000"/>
                        </a:lnSpc>
                        <a:spcAft>
                          <a:spcPts val="0"/>
                        </a:spcAft>
                      </a:pP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pt-BR" sz="2000" b="1" dirty="0">
                          <a:effectLst/>
                          <a:latin typeface="Times New Roman" panose="02020603050405020304" pitchFamily="18" charset="0"/>
                          <a:ea typeface="Calibri" panose="020F0502020204030204" pitchFamily="34" charset="0"/>
                          <a:cs typeface="Times New Roman" panose="02020603050405020304" pitchFamily="18" charset="0"/>
                        </a:rPr>
                        <a:t>2.923.813,48</a:t>
                      </a:r>
                    </a:p>
                  </a:txBody>
                  <a:tcPr marL="68580" marR="68580" marT="0" marB="0"/>
                </a:tc>
                <a:extLst>
                  <a:ext uri="{0D108BD9-81ED-4DB2-BD59-A6C34878D82A}">
                    <a16:rowId xmlns:a16="http://schemas.microsoft.com/office/drawing/2014/main" val="10016"/>
                  </a:ext>
                </a:extLst>
              </a:tr>
            </a:tbl>
          </a:graphicData>
        </a:graphic>
      </p:graphicFrame>
      <p:sp>
        <p:nvSpPr>
          <p:cNvPr id="5" name="Retângulo 4"/>
          <p:cNvSpPr/>
          <p:nvPr/>
        </p:nvSpPr>
        <p:spPr>
          <a:xfrm>
            <a:off x="669880" y="5922992"/>
            <a:ext cx="184731" cy="352789"/>
          </a:xfrm>
          <a:prstGeom prst="rect">
            <a:avLst/>
          </a:prstGeom>
        </p:spPr>
        <p:txBody>
          <a:bodyPr wrap="none">
            <a:spAutoFit/>
          </a:bodyPr>
          <a:lstStyle/>
          <a:p>
            <a:pPr>
              <a:lnSpc>
                <a:spcPct val="115000"/>
              </a:lnSpc>
              <a:spcAft>
                <a:spcPts val="0"/>
              </a:spcAft>
            </a:pPr>
            <a:endParaRPr lang="pt-BR"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25934"/>
            <a:ext cx="8596668" cy="1320800"/>
          </a:xfrm>
        </p:spPr>
        <p:txBody>
          <a:bodyPr>
            <a:normAutofit/>
          </a:bodyPr>
          <a:lstStyle/>
          <a:p>
            <a:pPr algn="ctr"/>
            <a:r>
              <a:rPr lang="pt-BR" b="1" dirty="0">
                <a:solidFill>
                  <a:schemeClr val="tx1"/>
                </a:solidFill>
                <a:latin typeface="Times New Roman" panose="02020603050405020304" pitchFamily="18" charset="0"/>
                <a:cs typeface="Times New Roman" panose="02020603050405020304" pitchFamily="18" charset="0"/>
              </a:rPr>
              <a:t>PROCESSO LEGISLATIVO</a:t>
            </a:r>
          </a:p>
        </p:txBody>
      </p:sp>
      <p:pic>
        <p:nvPicPr>
          <p:cNvPr id="1026" name="Picture 2" descr="Imagem relacionada"/>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604294" y="2405856"/>
            <a:ext cx="4743450" cy="3390900"/>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2299854" y="16625"/>
            <a:ext cx="6096000" cy="584775"/>
          </a:xfrm>
          <a:prstGeom prst="rect">
            <a:avLst/>
          </a:prstGeom>
        </p:spPr>
        <p:txBody>
          <a:bodyPr>
            <a:spAutoFit/>
          </a:bodyPr>
          <a:lstStyle/>
          <a:p>
            <a:pPr algn="ctr"/>
            <a:r>
              <a:rPr lang="pt-BR" sz="1600" b="1" dirty="0">
                <a:latin typeface="Times New Roman" panose="02020603050405020304" pitchFamily="18" charset="0"/>
                <a:ea typeface="Calibri" panose="020F0502020204030204" pitchFamily="34" charset="0"/>
                <a:cs typeface="Times New Roman" panose="02020603050405020304" pitchFamily="18" charset="0"/>
              </a:rPr>
              <a:t>ESTADO DE RONDÔNIA</a:t>
            </a:r>
            <a:br>
              <a:rPr lang="pt-BR" sz="1200" dirty="0">
                <a:effectLst/>
                <a:latin typeface="Times New Roman" panose="02020603050405020304" pitchFamily="18" charset="0"/>
                <a:ea typeface="Calibri" panose="020F0502020204030204" pitchFamily="34" charset="0"/>
                <a:cs typeface="Times New Roman" panose="02020603050405020304" pitchFamily="18" charset="0"/>
              </a:rPr>
            </a:br>
            <a:r>
              <a:rPr lang="pt-BR" sz="1600" b="1" dirty="0">
                <a:latin typeface="Times New Roman" panose="02020603050405020304" pitchFamily="18" charset="0"/>
                <a:ea typeface="Calibri" panose="020F0502020204030204" pitchFamily="34" charset="0"/>
                <a:cs typeface="Times New Roman" panose="02020603050405020304" pitchFamily="18" charset="0"/>
              </a:rPr>
              <a:t>CÂMARA MUNICIPAL DE NOVA MAMORÉ</a:t>
            </a:r>
            <a:endParaRPr lang="pt-BR" sz="1600" dirty="0">
              <a:latin typeface="Times New Roman" panose="02020603050405020304" pitchFamily="18" charset="0"/>
              <a:cs typeface="Times New Roman" panose="02020603050405020304" pitchFamily="18" charset="0"/>
            </a:endParaRPr>
          </a:p>
        </p:txBody>
      </p:sp>
      <p:pic>
        <p:nvPicPr>
          <p:cNvPr id="5" name="Imagem 4"/>
          <p:cNvPicPr/>
          <p:nvPr/>
        </p:nvPicPr>
        <p:blipFill>
          <a:blip r:embed="rId3" cstate="print"/>
          <a:srcRect/>
          <a:stretch>
            <a:fillRect/>
          </a:stretch>
        </p:blipFill>
        <p:spPr bwMode="auto">
          <a:xfrm>
            <a:off x="1795895" y="36830"/>
            <a:ext cx="503959" cy="564570"/>
          </a:xfrm>
          <a:prstGeom prst="rect">
            <a:avLst/>
          </a:prstGeom>
          <a:noFill/>
        </p:spPr>
      </p:pic>
      <p:pic>
        <p:nvPicPr>
          <p:cNvPr id="1028" name="Picture 4" descr="Resultado de imagem para camara municipal poder legislativo imagem desenh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566" y="1960159"/>
            <a:ext cx="2109744" cy="1406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5940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ço Reservado para Conteúdo 6"/>
          <p:cNvGraphicFramePr>
            <a:graphicFrameLocks noGrp="1"/>
          </p:cNvGraphicFramePr>
          <p:nvPr>
            <p:ph idx="1"/>
            <p:extLst>
              <p:ext uri="{D42A27DB-BD31-4B8C-83A1-F6EECF244321}">
                <p14:modId xmlns:p14="http://schemas.microsoft.com/office/powerpoint/2010/main" val="3852285370"/>
              </p:ext>
            </p:extLst>
          </p:nvPr>
        </p:nvGraphicFramePr>
        <p:xfrm>
          <a:off x="681641" y="763670"/>
          <a:ext cx="8179726" cy="5867951"/>
        </p:xfrm>
        <a:graphic>
          <a:graphicData uri="http://schemas.openxmlformats.org/drawingml/2006/table">
            <a:tbl>
              <a:tblPr firstRow="1" bandRow="1">
                <a:tableStyleId>{5C22544A-7EE6-4342-B048-85BDC9FD1C3A}</a:tableStyleId>
              </a:tblPr>
              <a:tblGrid>
                <a:gridCol w="1885523">
                  <a:extLst>
                    <a:ext uri="{9D8B030D-6E8A-4147-A177-3AD203B41FA5}">
                      <a16:colId xmlns:a16="http://schemas.microsoft.com/office/drawing/2014/main" val="688068581"/>
                    </a:ext>
                  </a:extLst>
                </a:gridCol>
                <a:gridCol w="1450402">
                  <a:extLst>
                    <a:ext uri="{9D8B030D-6E8A-4147-A177-3AD203B41FA5}">
                      <a16:colId xmlns:a16="http://schemas.microsoft.com/office/drawing/2014/main" val="2896517370"/>
                    </a:ext>
                  </a:extLst>
                </a:gridCol>
                <a:gridCol w="1919648">
                  <a:extLst>
                    <a:ext uri="{9D8B030D-6E8A-4147-A177-3AD203B41FA5}">
                      <a16:colId xmlns:a16="http://schemas.microsoft.com/office/drawing/2014/main" val="3869541541"/>
                    </a:ext>
                  </a:extLst>
                </a:gridCol>
                <a:gridCol w="1569846">
                  <a:extLst>
                    <a:ext uri="{9D8B030D-6E8A-4147-A177-3AD203B41FA5}">
                      <a16:colId xmlns:a16="http://schemas.microsoft.com/office/drawing/2014/main" val="3259172961"/>
                    </a:ext>
                  </a:extLst>
                </a:gridCol>
                <a:gridCol w="1354307">
                  <a:extLst>
                    <a:ext uri="{9D8B030D-6E8A-4147-A177-3AD203B41FA5}">
                      <a16:colId xmlns:a16="http://schemas.microsoft.com/office/drawing/2014/main" val="3693407409"/>
                    </a:ext>
                  </a:extLst>
                </a:gridCol>
              </a:tblGrid>
              <a:tr h="418385">
                <a:tc>
                  <a:txBody>
                    <a:bodyPr/>
                    <a:lstStyle/>
                    <a:p>
                      <a:pPr>
                        <a:lnSpc>
                          <a:spcPct val="115000"/>
                        </a:lnSpc>
                        <a:spcAft>
                          <a:spcPts val="0"/>
                        </a:spcAft>
                      </a:pPr>
                      <a:r>
                        <a:rPr lang="pt-BR" sz="1400" b="1" dirty="0">
                          <a:solidFill>
                            <a:schemeClr val="tx1"/>
                          </a:solidFill>
                          <a:latin typeface="Times New Roman" panose="02020603050405020304" pitchFamily="18" charset="0"/>
                          <a:ea typeface="Calibri"/>
                          <a:cs typeface="Times New Roman" panose="02020603050405020304" pitchFamily="18" charset="0"/>
                        </a:rPr>
                        <a:t> VEREADORES</a:t>
                      </a:r>
                    </a:p>
                  </a:txBody>
                  <a:tcPr marL="68580" marR="68580" marT="0" marB="0"/>
                </a:tc>
                <a:tc>
                  <a:txBody>
                    <a:bodyPr/>
                    <a:lstStyle/>
                    <a:p>
                      <a:pPr>
                        <a:lnSpc>
                          <a:spcPct val="115000"/>
                        </a:lnSpc>
                        <a:spcAft>
                          <a:spcPts val="0"/>
                        </a:spcAft>
                      </a:pPr>
                      <a:r>
                        <a:rPr lang="pt-BR" sz="1400" b="1" dirty="0">
                          <a:solidFill>
                            <a:schemeClr val="tx1"/>
                          </a:solidFill>
                          <a:latin typeface="Times New Roman" panose="02020603050405020304" pitchFamily="18" charset="0"/>
                          <a:ea typeface="Calibri"/>
                          <a:cs typeface="Times New Roman" panose="02020603050405020304" pitchFamily="18" charset="0"/>
                        </a:rPr>
                        <a:t>INDICAÇÃO(S)</a:t>
                      </a:r>
                    </a:p>
                  </a:txBody>
                  <a:tcPr marL="68580" marR="68580" marT="0" marB="0"/>
                </a:tc>
                <a:tc>
                  <a:txBody>
                    <a:bodyPr/>
                    <a:lstStyle/>
                    <a:p>
                      <a:pPr>
                        <a:lnSpc>
                          <a:spcPct val="115000"/>
                        </a:lnSpc>
                        <a:spcAft>
                          <a:spcPts val="0"/>
                        </a:spcAft>
                      </a:pPr>
                      <a:r>
                        <a:rPr lang="pt-BR" sz="1400" b="1" dirty="0">
                          <a:solidFill>
                            <a:schemeClr val="tx1"/>
                          </a:solidFill>
                          <a:latin typeface="Times New Roman" panose="02020603050405020304" pitchFamily="18" charset="0"/>
                          <a:ea typeface="Calibri"/>
                          <a:cs typeface="Times New Roman" panose="02020603050405020304" pitchFamily="18" charset="0"/>
                        </a:rPr>
                        <a:t>REQUERIMENTO(S)</a:t>
                      </a:r>
                    </a:p>
                  </a:txBody>
                  <a:tcPr marL="68580" marR="68580" marT="0" marB="0"/>
                </a:tc>
                <a:tc>
                  <a:txBody>
                    <a:bodyPr/>
                    <a:lstStyle/>
                    <a:p>
                      <a:pPr>
                        <a:lnSpc>
                          <a:spcPct val="115000"/>
                        </a:lnSpc>
                        <a:spcAft>
                          <a:spcPts val="0"/>
                        </a:spcAft>
                      </a:pPr>
                      <a:r>
                        <a:rPr lang="pt-BR" sz="1400" b="1" dirty="0">
                          <a:solidFill>
                            <a:schemeClr val="tx1"/>
                          </a:solidFill>
                          <a:latin typeface="Times New Roman" panose="02020603050405020304" pitchFamily="18" charset="0"/>
                          <a:ea typeface="Calibri"/>
                          <a:cs typeface="Times New Roman" panose="02020603050405020304" pitchFamily="18" charset="0"/>
                        </a:rPr>
                        <a:t> PROJETO(S) DE  LEI(S)</a:t>
                      </a:r>
                    </a:p>
                  </a:txBody>
                  <a:tcPr marL="68580" marR="68580" marT="0" marB="0"/>
                </a:tc>
                <a:tc>
                  <a:txBody>
                    <a:bodyPr/>
                    <a:lstStyle/>
                    <a:p>
                      <a:pPr>
                        <a:lnSpc>
                          <a:spcPct val="115000"/>
                        </a:lnSpc>
                        <a:spcAft>
                          <a:spcPts val="0"/>
                        </a:spcAft>
                      </a:pPr>
                      <a:r>
                        <a:rPr lang="pt-BR" sz="1400" b="1" dirty="0">
                          <a:solidFill>
                            <a:schemeClr val="tx1"/>
                          </a:solidFill>
                          <a:latin typeface="Times New Roman" panose="02020603050405020304" pitchFamily="18" charset="0"/>
                          <a:ea typeface="Calibri"/>
                          <a:cs typeface="Times New Roman" panose="02020603050405020304" pitchFamily="18" charset="0"/>
                        </a:rPr>
                        <a:t>OFÍCIO(S)</a:t>
                      </a:r>
                    </a:p>
                  </a:txBody>
                  <a:tcPr marL="68580" marR="68580" marT="0" marB="0"/>
                </a:tc>
                <a:extLst>
                  <a:ext uri="{0D108BD9-81ED-4DB2-BD59-A6C34878D82A}">
                    <a16:rowId xmlns:a16="http://schemas.microsoft.com/office/drawing/2014/main" val="4065400571"/>
                  </a:ext>
                </a:extLst>
              </a:tr>
              <a:tr h="384885">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ANDRÉ LUIZ BAIER</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03</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11 (vereador)</a:t>
                      </a:r>
                    </a:p>
                    <a:p>
                      <a:pPr algn="ctr"/>
                      <a:r>
                        <a:rPr lang="pt-BR" sz="1400" dirty="0">
                          <a:latin typeface="Times New Roman" panose="02020603050405020304" pitchFamily="18" charset="0"/>
                          <a:cs typeface="Times New Roman" panose="02020603050405020304" pitchFamily="18" charset="0"/>
                        </a:rPr>
                        <a:t>141 (presidente)</a:t>
                      </a:r>
                    </a:p>
                  </a:txBody>
                  <a:tcPr/>
                </a:tc>
                <a:extLst>
                  <a:ext uri="{0D108BD9-81ED-4DB2-BD59-A6C34878D82A}">
                    <a16:rowId xmlns:a16="http://schemas.microsoft.com/office/drawing/2014/main" val="3142713131"/>
                  </a:ext>
                </a:extLst>
              </a:tr>
              <a:tr h="376755">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FÁBIO DOS SANTOS DAS CHAGAS</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03</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1764307047"/>
                  </a:ext>
                </a:extLst>
              </a:tr>
              <a:tr h="427332">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JOSÉ CARLOS RODRIGUES DOS SANTOS</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12</a:t>
                      </a:r>
                    </a:p>
                  </a:txBody>
                  <a:tcPr/>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26</a:t>
                      </a:r>
                    </a:p>
                    <a:p>
                      <a:pPr algn="ctr"/>
                      <a:endParaRPr lang="pt-B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5133638"/>
                  </a:ext>
                </a:extLst>
              </a:tr>
              <a:tr h="499851">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JAIR ALVES DE OLIVEIRA</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02</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04</a:t>
                      </a:r>
                    </a:p>
                  </a:txBody>
                  <a:tcPr/>
                </a:tc>
                <a:extLst>
                  <a:ext uri="{0D108BD9-81ED-4DB2-BD59-A6C34878D82A}">
                    <a16:rowId xmlns:a16="http://schemas.microsoft.com/office/drawing/2014/main" val="1919077213"/>
                  </a:ext>
                </a:extLst>
              </a:tr>
              <a:tr h="376755">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NILSON ALVES DE SOUZA</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04</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1480775382"/>
                  </a:ext>
                </a:extLst>
              </a:tr>
              <a:tr h="376755">
                <a:tc>
                  <a:txBody>
                    <a:bodyPr/>
                    <a:lstStyle/>
                    <a:p>
                      <a:pPr algn="l">
                        <a:lnSpc>
                          <a:spcPct val="125000"/>
                        </a:lnSpc>
                        <a:spcAft>
                          <a:spcPts val="940"/>
                        </a:spcAft>
                      </a:pPr>
                      <a:r>
                        <a:rPr lang="pt-BR" sz="1200" b="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ABNEIR SOARES DE FRANÇA</a:t>
                      </a:r>
                      <a:endParaRPr lang="pt-B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612980065"/>
                  </a:ext>
                </a:extLst>
              </a:tr>
              <a:tr h="376755">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CLAUDIOMIR RODRIGUES</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02</a:t>
                      </a:r>
                    </a:p>
                  </a:txBody>
                  <a:tcPr/>
                </a:tc>
                <a:tc>
                  <a:txBody>
                    <a:bodyPr/>
                    <a:lstStyle/>
                    <a:p>
                      <a:pPr algn="ctr"/>
                      <a:r>
                        <a:rPr lang="pt-BR" sz="1400" dirty="0">
                          <a:latin typeface="Times New Roman" panose="02020603050405020304" pitchFamily="18" charset="0"/>
                          <a:cs typeface="Times New Roman" panose="02020603050405020304" pitchFamily="18" charset="0"/>
                        </a:rPr>
                        <a:t>03</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07</a:t>
                      </a:r>
                    </a:p>
                  </a:txBody>
                  <a:tcPr/>
                </a:tc>
                <a:extLst>
                  <a:ext uri="{0D108BD9-81ED-4DB2-BD59-A6C34878D82A}">
                    <a16:rowId xmlns:a16="http://schemas.microsoft.com/office/drawing/2014/main" val="3153662931"/>
                  </a:ext>
                </a:extLst>
              </a:tr>
              <a:tr h="376755">
                <a:tc>
                  <a:txBody>
                    <a:bodyPr/>
                    <a:lstStyle/>
                    <a:p>
                      <a:pPr algn="l">
                        <a:lnSpc>
                          <a:spcPct val="125000"/>
                        </a:lnSpc>
                        <a:spcAft>
                          <a:spcPts val="940"/>
                        </a:spcAft>
                      </a:pPr>
                      <a:r>
                        <a:rPr lang="pt-BR" sz="1200" b="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DENIZIO PEREIRA DA COSTA</a:t>
                      </a:r>
                      <a:endParaRPr lang="pt-B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02</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111596046"/>
                  </a:ext>
                </a:extLst>
              </a:tr>
              <a:tr h="424518">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FRANCISCO CÉLIO BRITO SILVA</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04</a:t>
                      </a:r>
                    </a:p>
                  </a:txBody>
                  <a:tcPr/>
                </a:tc>
                <a:extLst>
                  <a:ext uri="{0D108BD9-81ED-4DB2-BD59-A6C34878D82A}">
                    <a16:rowId xmlns:a16="http://schemas.microsoft.com/office/drawing/2014/main" val="2746483605"/>
                  </a:ext>
                </a:extLst>
              </a:tr>
              <a:tr h="376755">
                <a:tc>
                  <a:txBody>
                    <a:bodyPr/>
                    <a:lstStyle/>
                    <a:p>
                      <a:pPr algn="l">
                        <a:lnSpc>
                          <a:spcPct val="125000"/>
                        </a:lnSpc>
                        <a:spcAft>
                          <a:spcPts val="940"/>
                        </a:spcAft>
                      </a:pPr>
                      <a:r>
                        <a:rPr lang="pt-BR" sz="1200" b="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JUVENIL QUIRINO JACONI</a:t>
                      </a:r>
                      <a:endParaRPr lang="pt-B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1871519609"/>
                  </a:ext>
                </a:extLst>
              </a:tr>
              <a:tr h="376755">
                <a:tc>
                  <a:txBody>
                    <a:bodyPr/>
                    <a:lstStyle/>
                    <a:p>
                      <a:pPr algn="l">
                        <a:lnSpc>
                          <a:spcPct val="125000"/>
                        </a:lnSpc>
                        <a:spcAft>
                          <a:spcPts val="940"/>
                        </a:spcAft>
                      </a:pPr>
                      <a:r>
                        <a:rPr lang="pt-BR" sz="1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MARCOS HENRIQUE DE OLIVEIRA BEZERRA</a:t>
                      </a:r>
                      <a:endPar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BR" sz="1400" dirty="0">
                          <a:latin typeface="Times New Roman" panose="02020603050405020304" pitchFamily="18" charset="0"/>
                          <a:cs typeface="Times New Roman" panose="02020603050405020304" pitchFamily="18" charset="0"/>
                        </a:rPr>
                        <a:t>03</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tc>
                  <a:txBody>
                    <a:bodyPr/>
                    <a:lstStyle/>
                    <a:p>
                      <a:pPr algn="ctr"/>
                      <a:r>
                        <a:rPr lang="pt-BR" sz="1400" dirty="0">
                          <a:latin typeface="Times New Roman" panose="02020603050405020304" pitchFamily="18" charset="0"/>
                          <a:cs typeface="Times New Roman" panose="02020603050405020304" pitchFamily="18" charset="0"/>
                        </a:rPr>
                        <a:t>01</a:t>
                      </a:r>
                    </a:p>
                  </a:txBody>
                  <a:tcPr/>
                </a:tc>
                <a:tc>
                  <a:txBody>
                    <a:bodyPr/>
                    <a:lstStyle/>
                    <a:p>
                      <a:pPr algn="ctr"/>
                      <a:r>
                        <a:rPr lang="pt-BR" sz="1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3314843"/>
                  </a:ext>
                </a:extLst>
              </a:tr>
            </a:tbl>
          </a:graphicData>
        </a:graphic>
      </p:graphicFrame>
      <p:sp>
        <p:nvSpPr>
          <p:cNvPr id="6" name="Retângulo 5"/>
          <p:cNvSpPr/>
          <p:nvPr/>
        </p:nvSpPr>
        <p:spPr>
          <a:xfrm>
            <a:off x="1091738" y="244961"/>
            <a:ext cx="8562109" cy="400110"/>
          </a:xfrm>
          <a:prstGeom prst="rect">
            <a:avLst/>
          </a:prstGeom>
        </p:spPr>
        <p:txBody>
          <a:bodyPr wrap="square">
            <a:spAutoFit/>
          </a:bodyPr>
          <a:lstStyle/>
          <a:p>
            <a:r>
              <a:rPr lang="pt-BR" sz="2000" b="1" u="sng" dirty="0">
                <a:latin typeface="Times New Roman" panose="02020603050405020304" pitchFamily="18" charset="0"/>
                <a:cs typeface="Times New Roman" panose="02020603050405020304" pitchFamily="18" charset="0"/>
              </a:rPr>
              <a:t>PROPOSITURAS DOS VEREADORES: JULHO A DEZEMBRO DE 2023</a:t>
            </a:r>
          </a:p>
        </p:txBody>
      </p:sp>
    </p:spTree>
    <p:extLst>
      <p:ext uri="{BB962C8B-B14F-4D97-AF65-F5344CB8AC3E}">
        <p14:creationId xmlns:p14="http://schemas.microsoft.com/office/powerpoint/2010/main" val="1717960252"/>
      </p:ext>
    </p:extLst>
  </p:cSld>
  <p:clrMapOvr>
    <a:masterClrMapping/>
  </p:clrMapOvr>
</p:sld>
</file>

<file path=ppt/theme/theme1.xml><?xml version="1.0" encoding="utf-8"?>
<a:theme xmlns:a="http://schemas.openxmlformats.org/drawingml/2006/main" name="Facetado">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2270</TotalTime>
  <Words>1488</Words>
  <Application>Microsoft Office PowerPoint</Application>
  <PresentationFormat>Widescreen</PresentationFormat>
  <Paragraphs>299</Paragraphs>
  <Slides>18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18</vt:i4>
      </vt:variant>
    </vt:vector>
  </HeadingPairs>
  <TitlesOfParts>
    <vt:vector size="24" baseType="lpstr">
      <vt:lpstr>Arial</vt:lpstr>
      <vt:lpstr>Calibri</vt:lpstr>
      <vt:lpstr>Times New Roman</vt:lpstr>
      <vt:lpstr>Trebuchet MS</vt:lpstr>
      <vt:lpstr>Wingdings 3</vt:lpstr>
      <vt:lpstr>Facetado</vt:lpstr>
      <vt:lpstr> </vt:lpstr>
      <vt:lpstr>REPRESENTANTE: ANDRÉ LUIZ BAIER</vt:lpstr>
      <vt:lpstr>Apresentação do PowerPoint</vt:lpstr>
      <vt:lpstr>Apresentação do PowerPoint</vt:lpstr>
      <vt:lpstr>RECEBIDOS DE JULHO A DEZEMBRO DE 2023</vt:lpstr>
      <vt:lpstr>DESPESAS REALIZADAS PERÍODO DE JULHO A DEZEMBRO DE 2023</vt:lpstr>
      <vt:lpstr>Apresentação do PowerPoint</vt:lpstr>
      <vt:lpstr>PROCESSO LEGISLATIVO</vt:lpstr>
      <vt:lpstr>Apresentação do PowerPoint</vt:lpstr>
      <vt:lpstr>Apresentação do PowerPoint</vt:lpstr>
      <vt:lpstr>Apresentação do PowerPoint</vt:lpstr>
      <vt:lpstr>Apresentação do PowerPoint</vt:lpstr>
      <vt:lpstr>Apresentação do PowerPoint</vt:lpstr>
      <vt:lpstr>Apresentação do PowerPoint</vt:lpstr>
      <vt:lpstr>AUDIÊNCIAS PÚBLICAS REALIZADA PELA CÂMARA MUNICIPAL DE NOVA MAMORÉ/RO. JULHO A DEZEMBRO DE 2023 </vt:lpstr>
      <vt:lpstr>LEI DE DIETRIZES ORÇAMENTÁRIAS (LDO) PARA O ANO DE 2024 </vt:lpstr>
      <vt:lpstr>Apresentação do PowerPoint</vt:lpstr>
      <vt:lpstr>PARABÉNS A VOCÊ QUE SE INTERESSA PELA GESTÃO PÚBLICA, PARTICIPA E VIVENCIA AS OPORTUNIDADES DE CONTRIBUIR COM A MELHORIA DO NOSSO MUNICÍPIO.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Controle Interno</dc:creator>
  <cp:lastModifiedBy>Antonio Jairo Marques brunoro</cp:lastModifiedBy>
  <cp:revision>216</cp:revision>
  <cp:lastPrinted>2022-08-30T15:31:24Z</cp:lastPrinted>
  <dcterms:created xsi:type="dcterms:W3CDTF">2019-07-24T12:39:58Z</dcterms:created>
  <dcterms:modified xsi:type="dcterms:W3CDTF">2024-02-27T19:25:19Z</dcterms:modified>
</cp:coreProperties>
</file>